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6" r:id="rId1"/>
    <p:sldMasterId id="2147483713" r:id="rId2"/>
  </p:sldMasterIdLst>
  <p:sldIdLst>
    <p:sldId id="256" r:id="rId3"/>
    <p:sldId id="257" r:id="rId4"/>
    <p:sldId id="277" r:id="rId5"/>
    <p:sldId id="258" r:id="rId6"/>
    <p:sldId id="266" r:id="rId7"/>
    <p:sldId id="274" r:id="rId8"/>
    <p:sldId id="272" r:id="rId9"/>
    <p:sldId id="273" r:id="rId10"/>
    <p:sldId id="259" r:id="rId11"/>
    <p:sldId id="261" r:id="rId12"/>
    <p:sldId id="262" r:id="rId13"/>
    <p:sldId id="263" r:id="rId14"/>
    <p:sldId id="264" r:id="rId15"/>
    <p:sldId id="265" r:id="rId16"/>
    <p:sldId id="267" r:id="rId17"/>
    <p:sldId id="271" r:id="rId18"/>
    <p:sldId id="270" r:id="rId19"/>
    <p:sldId id="268"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89" autoAdjust="0"/>
    <p:restoredTop sz="94660"/>
  </p:normalViewPr>
  <p:slideViewPr>
    <p:cSldViewPr snapToGrid="0">
      <p:cViewPr varScale="1">
        <p:scale>
          <a:sx n="78" d="100"/>
          <a:sy n="78" d="100"/>
        </p:scale>
        <p:origin x="74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121081-6874-46A9-B798-FA02EB4D3713}"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82E9B50C-46C2-41A3-BEC2-33AD5AE0B0A3}">
      <dgm:prSet/>
      <dgm:spPr/>
      <dgm:t>
        <a:bodyPr/>
        <a:lstStyle/>
        <a:p>
          <a:r>
            <a:rPr lang="en-US" dirty="0"/>
            <a:t>Our Data Programming Final Project focuses on analyzing AAPL (Apple Inc.) stock prices using Python, Flask, and MongoDB. The project involves several key components:</a:t>
          </a:r>
        </a:p>
      </dgm:t>
    </dgm:pt>
    <dgm:pt modelId="{6B6FE2A5-675C-49DA-9A7A-AF450DB71FA3}" type="parTrans" cxnId="{A836BDCB-8A85-4B14-9594-BCDA2F679BA8}">
      <dgm:prSet/>
      <dgm:spPr/>
      <dgm:t>
        <a:bodyPr/>
        <a:lstStyle/>
        <a:p>
          <a:endParaRPr lang="en-US"/>
        </a:p>
      </dgm:t>
    </dgm:pt>
    <dgm:pt modelId="{4FCE1581-C96F-4BBE-863D-2BB2B22DB977}" type="sibTrans" cxnId="{A836BDCB-8A85-4B14-9594-BCDA2F679BA8}">
      <dgm:prSet/>
      <dgm:spPr/>
      <dgm:t>
        <a:bodyPr/>
        <a:lstStyle/>
        <a:p>
          <a:endParaRPr lang="en-US"/>
        </a:p>
      </dgm:t>
    </dgm:pt>
    <dgm:pt modelId="{BFE7B4FB-8AD3-45A5-A170-4C28C6B1B71A}">
      <dgm:prSet/>
      <dgm:spPr/>
      <dgm:t>
        <a:bodyPr/>
        <a:lstStyle/>
        <a:p>
          <a:r>
            <a:rPr lang="en-US" dirty="0"/>
            <a:t>1. Data Visualization:</a:t>
          </a:r>
        </a:p>
      </dgm:t>
    </dgm:pt>
    <dgm:pt modelId="{CF905930-5E55-4022-AD67-67409544AF35}" type="parTrans" cxnId="{6E06694E-5ABB-4FFA-BC1E-AF85365CAC9D}">
      <dgm:prSet/>
      <dgm:spPr/>
      <dgm:t>
        <a:bodyPr/>
        <a:lstStyle/>
        <a:p>
          <a:endParaRPr lang="en-US"/>
        </a:p>
      </dgm:t>
    </dgm:pt>
    <dgm:pt modelId="{2322E17F-4F9C-4D96-9E02-E03074F33EED}" type="sibTrans" cxnId="{6E06694E-5ABB-4FFA-BC1E-AF85365CAC9D}">
      <dgm:prSet/>
      <dgm:spPr/>
      <dgm:t>
        <a:bodyPr/>
        <a:lstStyle/>
        <a:p>
          <a:endParaRPr lang="en-US"/>
        </a:p>
      </dgm:t>
    </dgm:pt>
    <dgm:pt modelId="{7236488A-D5E6-411D-9209-95B7707CCC01}">
      <dgm:prSet/>
      <dgm:spPr/>
      <dgm:t>
        <a:bodyPr/>
        <a:lstStyle/>
        <a:p>
          <a:r>
            <a:rPr lang="en-US" dirty="0"/>
            <a:t>-  WE created various charts to visualize AAPL stock data. These include:</a:t>
          </a:r>
        </a:p>
      </dgm:t>
    </dgm:pt>
    <dgm:pt modelId="{AC37A721-2FB8-4A81-9E5B-77BE4DB81360}" type="parTrans" cxnId="{3B472051-558C-4F16-8F4B-DC52D5EDB494}">
      <dgm:prSet/>
      <dgm:spPr/>
      <dgm:t>
        <a:bodyPr/>
        <a:lstStyle/>
        <a:p>
          <a:endParaRPr lang="en-US"/>
        </a:p>
      </dgm:t>
    </dgm:pt>
    <dgm:pt modelId="{B0B2AC3F-3043-4677-BA23-0C01681C128A}" type="sibTrans" cxnId="{3B472051-558C-4F16-8F4B-DC52D5EDB494}">
      <dgm:prSet/>
      <dgm:spPr/>
      <dgm:t>
        <a:bodyPr/>
        <a:lstStyle/>
        <a:p>
          <a:endParaRPr lang="en-US"/>
        </a:p>
      </dgm:t>
    </dgm:pt>
    <dgm:pt modelId="{52F4DB14-F2F1-49E5-A260-FDF9223329A8}">
      <dgm:prSet/>
      <dgm:spPr/>
      <dgm:t>
        <a:bodyPr/>
        <a:lstStyle/>
        <a:p>
          <a:r>
            <a:rPr lang="en-US"/>
            <a:t>- A line graph displaying the open and close prices of AAPL stock over time, highlighting trends and fluctuations.</a:t>
          </a:r>
        </a:p>
      </dgm:t>
    </dgm:pt>
    <dgm:pt modelId="{0ED9CF84-C6F7-4277-B1EC-9317234B48EB}" type="parTrans" cxnId="{F88B0B2C-D2F8-4FC2-B650-0F649EBA61D1}">
      <dgm:prSet/>
      <dgm:spPr/>
      <dgm:t>
        <a:bodyPr/>
        <a:lstStyle/>
        <a:p>
          <a:endParaRPr lang="en-US"/>
        </a:p>
      </dgm:t>
    </dgm:pt>
    <dgm:pt modelId="{AC3007F6-CDA1-42EB-9AED-C3B4BC0BE146}" type="sibTrans" cxnId="{F88B0B2C-D2F8-4FC2-B650-0F649EBA61D1}">
      <dgm:prSet/>
      <dgm:spPr/>
      <dgm:t>
        <a:bodyPr/>
        <a:lstStyle/>
        <a:p>
          <a:endParaRPr lang="en-US"/>
        </a:p>
      </dgm:t>
    </dgm:pt>
    <dgm:pt modelId="{AE05E3B8-7452-49A7-97A9-CE5176EFFF29}">
      <dgm:prSet/>
      <dgm:spPr/>
      <dgm:t>
        <a:bodyPr/>
        <a:lstStyle/>
        <a:p>
          <a:r>
            <a:rPr lang="en-US"/>
            <a:t>- A graph showing the trading volume of AAPL stock, which helps identify periods of increased market activity.</a:t>
          </a:r>
        </a:p>
      </dgm:t>
    </dgm:pt>
    <dgm:pt modelId="{04D37DA1-8DD5-4A69-8A54-13C4A0E11536}" type="parTrans" cxnId="{C2BB21FC-1BB5-4F3D-94EC-FB26692DE906}">
      <dgm:prSet/>
      <dgm:spPr/>
      <dgm:t>
        <a:bodyPr/>
        <a:lstStyle/>
        <a:p>
          <a:endParaRPr lang="en-US"/>
        </a:p>
      </dgm:t>
    </dgm:pt>
    <dgm:pt modelId="{E2CB162F-7EBB-4349-A2CF-AA379DE248D1}" type="sibTrans" cxnId="{C2BB21FC-1BB5-4F3D-94EC-FB26692DE906}">
      <dgm:prSet/>
      <dgm:spPr/>
      <dgm:t>
        <a:bodyPr/>
        <a:lstStyle/>
        <a:p>
          <a:endParaRPr lang="en-US"/>
        </a:p>
      </dgm:t>
    </dgm:pt>
    <dgm:pt modelId="{9D0530B8-32FB-4D31-872E-B132805AAEA8}">
      <dgm:prSet/>
      <dgm:spPr/>
      <dgm:t>
        <a:bodyPr/>
        <a:lstStyle/>
        <a:p>
          <a:r>
            <a:rPr lang="en-US"/>
            <a:t>- A bar chart comparing the highest and lowest prices of AAPL stock within a selected timeframe.</a:t>
          </a:r>
        </a:p>
      </dgm:t>
    </dgm:pt>
    <dgm:pt modelId="{0D0DD362-13EF-4740-B493-5558B9E2D313}" type="parTrans" cxnId="{B5858484-E19E-45FC-AC3B-7B7B00DE0952}">
      <dgm:prSet/>
      <dgm:spPr/>
      <dgm:t>
        <a:bodyPr/>
        <a:lstStyle/>
        <a:p>
          <a:endParaRPr lang="en-US"/>
        </a:p>
      </dgm:t>
    </dgm:pt>
    <dgm:pt modelId="{E68E1950-7CB4-4711-B6FD-783DAB7AC98B}" type="sibTrans" cxnId="{B5858484-E19E-45FC-AC3B-7B7B00DE0952}">
      <dgm:prSet/>
      <dgm:spPr/>
      <dgm:t>
        <a:bodyPr/>
        <a:lstStyle/>
        <a:p>
          <a:endParaRPr lang="en-US"/>
        </a:p>
      </dgm:t>
    </dgm:pt>
    <dgm:pt modelId="{806F1245-3FCF-4DDC-BA60-87A2995FD52B}">
      <dgm:prSet/>
      <dgm:spPr/>
      <dgm:t>
        <a:bodyPr/>
        <a:lstStyle/>
        <a:p>
          <a:r>
            <a:rPr lang="en-US"/>
            <a:t>- A comparison of the average opening price of AAPL stock over the recent 90 days.</a:t>
          </a:r>
        </a:p>
      </dgm:t>
    </dgm:pt>
    <dgm:pt modelId="{B15CAFCB-4972-4F4C-A968-E859D31EF57A}" type="parTrans" cxnId="{AC71BA1E-D1C0-4C8B-ABCF-7FEA791A237F}">
      <dgm:prSet/>
      <dgm:spPr/>
      <dgm:t>
        <a:bodyPr/>
        <a:lstStyle/>
        <a:p>
          <a:endParaRPr lang="en-US"/>
        </a:p>
      </dgm:t>
    </dgm:pt>
    <dgm:pt modelId="{79BF00E8-0942-42E7-B788-832E21842739}" type="sibTrans" cxnId="{AC71BA1E-D1C0-4C8B-ABCF-7FEA791A237F}">
      <dgm:prSet/>
      <dgm:spPr/>
      <dgm:t>
        <a:bodyPr/>
        <a:lstStyle/>
        <a:p>
          <a:endParaRPr lang="en-US"/>
        </a:p>
      </dgm:t>
    </dgm:pt>
    <dgm:pt modelId="{FE12856A-8D65-417A-BEB4-5F5CBC4396FE}">
      <dgm:prSet/>
      <dgm:spPr/>
      <dgm:t>
        <a:bodyPr/>
        <a:lstStyle/>
        <a:p>
          <a:r>
            <a:rPr lang="en-US"/>
            <a:t>- A bar chart comparing the opening and closing prices of AAPL stock over consecutive trading days.</a:t>
          </a:r>
        </a:p>
      </dgm:t>
    </dgm:pt>
    <dgm:pt modelId="{8FFF4117-8772-40FD-AA15-B61427AF1911}" type="parTrans" cxnId="{6551F9AA-DC80-4764-A8EE-517E653AE103}">
      <dgm:prSet/>
      <dgm:spPr/>
      <dgm:t>
        <a:bodyPr/>
        <a:lstStyle/>
        <a:p>
          <a:endParaRPr lang="en-US"/>
        </a:p>
      </dgm:t>
    </dgm:pt>
    <dgm:pt modelId="{839E67E1-4780-4ABA-A70A-0E20A4B05F91}" type="sibTrans" cxnId="{6551F9AA-DC80-4764-A8EE-517E653AE103}">
      <dgm:prSet/>
      <dgm:spPr/>
      <dgm:t>
        <a:bodyPr/>
        <a:lstStyle/>
        <a:p>
          <a:endParaRPr lang="en-US"/>
        </a:p>
      </dgm:t>
    </dgm:pt>
    <dgm:pt modelId="{1C51DBDA-D84E-4A01-AF76-89962FF6F777}">
      <dgm:prSet/>
      <dgm:spPr/>
      <dgm:t>
        <a:bodyPr/>
        <a:lstStyle/>
        <a:p>
          <a:r>
            <a:rPr lang="en-US" dirty="0"/>
            <a:t>2. Backend Development:</a:t>
          </a:r>
        </a:p>
      </dgm:t>
    </dgm:pt>
    <dgm:pt modelId="{EF04F2D3-BE25-48EA-B127-2AF145ECD8D6}" type="parTrans" cxnId="{B01A0BAF-8D8A-4728-A20B-677151B0819B}">
      <dgm:prSet/>
      <dgm:spPr/>
      <dgm:t>
        <a:bodyPr/>
        <a:lstStyle/>
        <a:p>
          <a:endParaRPr lang="en-US"/>
        </a:p>
      </dgm:t>
    </dgm:pt>
    <dgm:pt modelId="{EF7C096F-255C-4E9F-884C-36B1053CA0A6}" type="sibTrans" cxnId="{B01A0BAF-8D8A-4728-A20B-677151B0819B}">
      <dgm:prSet/>
      <dgm:spPr/>
      <dgm:t>
        <a:bodyPr/>
        <a:lstStyle/>
        <a:p>
          <a:endParaRPr lang="en-US"/>
        </a:p>
      </dgm:t>
    </dgm:pt>
    <dgm:pt modelId="{8FBB6D33-9726-4C0E-B2CB-130A69D4C322}">
      <dgm:prSet/>
      <dgm:spPr/>
      <dgm:t>
        <a:bodyPr/>
        <a:lstStyle/>
        <a:p>
          <a:r>
            <a:rPr lang="en-US"/>
            <a:t>- The backend of your project is built using Python Flask, where the application fetches data from an API and stores it in MongoDB.</a:t>
          </a:r>
        </a:p>
      </dgm:t>
    </dgm:pt>
    <dgm:pt modelId="{3434DE66-6E88-4B4D-8893-1055E8CC1707}" type="parTrans" cxnId="{56FE9233-CC0B-4083-ADCE-CF026C916309}">
      <dgm:prSet/>
      <dgm:spPr/>
      <dgm:t>
        <a:bodyPr/>
        <a:lstStyle/>
        <a:p>
          <a:endParaRPr lang="en-US"/>
        </a:p>
      </dgm:t>
    </dgm:pt>
    <dgm:pt modelId="{6521836F-2045-4BEA-B353-51FE9A87E343}" type="sibTrans" cxnId="{56FE9233-CC0B-4083-ADCE-CF026C916309}">
      <dgm:prSet/>
      <dgm:spPr/>
      <dgm:t>
        <a:bodyPr/>
        <a:lstStyle/>
        <a:p>
          <a:endParaRPr lang="en-US"/>
        </a:p>
      </dgm:t>
    </dgm:pt>
    <dgm:pt modelId="{7E64947E-9808-43C0-81EE-89CAB9FD15BE}">
      <dgm:prSet/>
      <dgm:spPr/>
      <dgm:t>
        <a:bodyPr/>
        <a:lstStyle/>
        <a:p>
          <a:r>
            <a:rPr lang="en-US"/>
            <a:t>- The Flask application is configured to run a background scheduler that updates the AAPL stock data every 24 hours, ensuring that your visualizations are always based on the latest data.</a:t>
          </a:r>
        </a:p>
      </dgm:t>
    </dgm:pt>
    <dgm:pt modelId="{B6F66BA3-30B1-4F34-83AF-2909B0F9CE71}" type="parTrans" cxnId="{BF74555B-A337-4F59-8850-CCD0411BE4D3}">
      <dgm:prSet/>
      <dgm:spPr/>
      <dgm:t>
        <a:bodyPr/>
        <a:lstStyle/>
        <a:p>
          <a:endParaRPr lang="en-US"/>
        </a:p>
      </dgm:t>
    </dgm:pt>
    <dgm:pt modelId="{5A4F7331-1846-49F4-BCDC-CC5CDE0EE468}" type="sibTrans" cxnId="{BF74555B-A337-4F59-8850-CCD0411BE4D3}">
      <dgm:prSet/>
      <dgm:spPr/>
      <dgm:t>
        <a:bodyPr/>
        <a:lstStyle/>
        <a:p>
          <a:endParaRPr lang="en-US"/>
        </a:p>
      </dgm:t>
    </dgm:pt>
    <dgm:pt modelId="{2D5A0FA5-5F90-403D-AB44-79B40C0EB091}">
      <dgm:prSet/>
      <dgm:spPr/>
      <dgm:t>
        <a:bodyPr/>
        <a:lstStyle/>
        <a:p>
          <a:r>
            <a:rPr lang="en-US" dirty="0"/>
            <a:t>3. Data Management:</a:t>
          </a:r>
        </a:p>
      </dgm:t>
    </dgm:pt>
    <dgm:pt modelId="{0E055C55-211E-449D-BF69-9E77751EF5C7}" type="parTrans" cxnId="{7A1EE64E-F2D2-400C-B7B7-C5F71FA4AE8A}">
      <dgm:prSet/>
      <dgm:spPr/>
      <dgm:t>
        <a:bodyPr/>
        <a:lstStyle/>
        <a:p>
          <a:endParaRPr lang="en-US"/>
        </a:p>
      </dgm:t>
    </dgm:pt>
    <dgm:pt modelId="{CBBB2F4E-E0D5-4753-88E0-0B6DD1980762}" type="sibTrans" cxnId="{7A1EE64E-F2D2-400C-B7B7-C5F71FA4AE8A}">
      <dgm:prSet/>
      <dgm:spPr/>
      <dgm:t>
        <a:bodyPr/>
        <a:lstStyle/>
        <a:p>
          <a:endParaRPr lang="en-US"/>
        </a:p>
      </dgm:t>
    </dgm:pt>
    <dgm:pt modelId="{AC028597-3856-4637-A911-96ADD6385930}">
      <dgm:prSet/>
      <dgm:spPr/>
      <dgm:t>
        <a:bodyPr/>
        <a:lstStyle/>
        <a:p>
          <a:r>
            <a:rPr lang="en-US"/>
            <a:t>- The AAPL stock data is stored in a MongoDB collection named "AAPLStock," which contains detailed information such as opening, closing, high, and low prices, along with trading volumes.</a:t>
          </a:r>
        </a:p>
      </dgm:t>
    </dgm:pt>
    <dgm:pt modelId="{FBFED36D-F517-43EC-97C9-A2C02D14CB71}" type="parTrans" cxnId="{5C18C549-9CC6-41A3-BBCF-D60A666F8900}">
      <dgm:prSet/>
      <dgm:spPr/>
      <dgm:t>
        <a:bodyPr/>
        <a:lstStyle/>
        <a:p>
          <a:endParaRPr lang="en-US"/>
        </a:p>
      </dgm:t>
    </dgm:pt>
    <dgm:pt modelId="{DDAF2771-248F-4A0A-9928-39E2AB5F1D96}" type="sibTrans" cxnId="{5C18C549-9CC6-41A3-BBCF-D60A666F8900}">
      <dgm:prSet/>
      <dgm:spPr/>
      <dgm:t>
        <a:bodyPr/>
        <a:lstStyle/>
        <a:p>
          <a:endParaRPr lang="en-US"/>
        </a:p>
      </dgm:t>
    </dgm:pt>
    <dgm:pt modelId="{5F0F12B4-8834-4363-B554-423A6A66BC57}">
      <dgm:prSet/>
      <dgm:spPr/>
      <dgm:t>
        <a:bodyPr/>
        <a:lstStyle/>
        <a:p>
          <a:r>
            <a:rPr lang="en-US"/>
            <a:t>- This data is retrieved and displayed through your web application, providing users with real-time insights into AAPL's stock performance.</a:t>
          </a:r>
        </a:p>
      </dgm:t>
    </dgm:pt>
    <dgm:pt modelId="{CB414E8D-3D69-44E6-B8C6-E8E6D72A4AF2}" type="parTrans" cxnId="{42C8E412-B9DD-453C-A0F4-C601862F068A}">
      <dgm:prSet/>
      <dgm:spPr/>
      <dgm:t>
        <a:bodyPr/>
        <a:lstStyle/>
        <a:p>
          <a:endParaRPr lang="en-US"/>
        </a:p>
      </dgm:t>
    </dgm:pt>
    <dgm:pt modelId="{16E97F16-20CF-4C29-AB10-E96115C59EF4}" type="sibTrans" cxnId="{42C8E412-B9DD-453C-A0F4-C601862F068A}">
      <dgm:prSet/>
      <dgm:spPr/>
      <dgm:t>
        <a:bodyPr/>
        <a:lstStyle/>
        <a:p>
          <a:endParaRPr lang="en-US"/>
        </a:p>
      </dgm:t>
    </dgm:pt>
    <dgm:pt modelId="{D71CC975-0133-436F-B267-1736253A9336}">
      <dgm:prSet/>
      <dgm:spPr/>
      <dgm:t>
        <a:bodyPr/>
        <a:lstStyle/>
        <a:p>
          <a:r>
            <a:rPr lang="en-US" dirty="0"/>
            <a:t>Overall, your project offers a comprehensive analysis of AAPL stock, combining real-time data acquisition, storage, and visualization to help users understand the stock's market behavior.</a:t>
          </a:r>
        </a:p>
      </dgm:t>
    </dgm:pt>
    <dgm:pt modelId="{E50B3A5C-1A05-46F6-A9BD-A5AB24C1509B}" type="parTrans" cxnId="{EC39CE2E-092C-41C9-B3B7-8605194D2486}">
      <dgm:prSet/>
      <dgm:spPr/>
      <dgm:t>
        <a:bodyPr/>
        <a:lstStyle/>
        <a:p>
          <a:endParaRPr lang="en-US"/>
        </a:p>
      </dgm:t>
    </dgm:pt>
    <dgm:pt modelId="{69FC9A6F-6C69-46C3-A7C8-F2278C3A7D66}" type="sibTrans" cxnId="{EC39CE2E-092C-41C9-B3B7-8605194D2486}">
      <dgm:prSet/>
      <dgm:spPr/>
      <dgm:t>
        <a:bodyPr/>
        <a:lstStyle/>
        <a:p>
          <a:endParaRPr lang="en-US"/>
        </a:p>
      </dgm:t>
    </dgm:pt>
    <dgm:pt modelId="{7DA65699-4CDC-4E1A-853A-8B80A2927202}" type="pres">
      <dgm:prSet presAssocID="{85121081-6874-46A9-B798-FA02EB4D3713}" presName="vert0" presStyleCnt="0">
        <dgm:presLayoutVars>
          <dgm:dir/>
          <dgm:animOne val="branch"/>
          <dgm:animLvl val="lvl"/>
        </dgm:presLayoutVars>
      </dgm:prSet>
      <dgm:spPr/>
    </dgm:pt>
    <dgm:pt modelId="{81A89F1F-78A4-4BEB-B819-6CAE82B67F9B}" type="pres">
      <dgm:prSet presAssocID="{82E9B50C-46C2-41A3-BEC2-33AD5AE0B0A3}" presName="thickLine" presStyleLbl="alignNode1" presStyleIdx="0" presStyleCnt="15"/>
      <dgm:spPr/>
    </dgm:pt>
    <dgm:pt modelId="{5C3A2E1E-C8D4-4984-A7D8-999CDA4CD0C1}" type="pres">
      <dgm:prSet presAssocID="{82E9B50C-46C2-41A3-BEC2-33AD5AE0B0A3}" presName="horz1" presStyleCnt="0"/>
      <dgm:spPr/>
    </dgm:pt>
    <dgm:pt modelId="{F0066755-6E78-4F43-B08F-046FCB4D4072}" type="pres">
      <dgm:prSet presAssocID="{82E9B50C-46C2-41A3-BEC2-33AD5AE0B0A3}" presName="tx1" presStyleLbl="revTx" presStyleIdx="0" presStyleCnt="15"/>
      <dgm:spPr/>
    </dgm:pt>
    <dgm:pt modelId="{D512392D-065D-4F61-B05A-6007764C70E0}" type="pres">
      <dgm:prSet presAssocID="{82E9B50C-46C2-41A3-BEC2-33AD5AE0B0A3}" presName="vert1" presStyleCnt="0"/>
      <dgm:spPr/>
    </dgm:pt>
    <dgm:pt modelId="{65D7DE61-4422-491C-92C3-631032684225}" type="pres">
      <dgm:prSet presAssocID="{BFE7B4FB-8AD3-45A5-A170-4C28C6B1B71A}" presName="thickLine" presStyleLbl="alignNode1" presStyleIdx="1" presStyleCnt="15"/>
      <dgm:spPr/>
    </dgm:pt>
    <dgm:pt modelId="{CB9966B2-9D97-4ADB-A217-91007834B31A}" type="pres">
      <dgm:prSet presAssocID="{BFE7B4FB-8AD3-45A5-A170-4C28C6B1B71A}" presName="horz1" presStyleCnt="0"/>
      <dgm:spPr/>
    </dgm:pt>
    <dgm:pt modelId="{709513B2-D5A6-4200-9A16-425C34C47A38}" type="pres">
      <dgm:prSet presAssocID="{BFE7B4FB-8AD3-45A5-A170-4C28C6B1B71A}" presName="tx1" presStyleLbl="revTx" presStyleIdx="1" presStyleCnt="15"/>
      <dgm:spPr/>
    </dgm:pt>
    <dgm:pt modelId="{CCEE3FBF-6C4E-4D45-B870-50FABD242D07}" type="pres">
      <dgm:prSet presAssocID="{BFE7B4FB-8AD3-45A5-A170-4C28C6B1B71A}" presName="vert1" presStyleCnt="0"/>
      <dgm:spPr/>
    </dgm:pt>
    <dgm:pt modelId="{898C3E48-8544-4A19-8855-37BBD64C4C6D}" type="pres">
      <dgm:prSet presAssocID="{7236488A-D5E6-411D-9209-95B7707CCC01}" presName="thickLine" presStyleLbl="alignNode1" presStyleIdx="2" presStyleCnt="15"/>
      <dgm:spPr/>
    </dgm:pt>
    <dgm:pt modelId="{007B5FF5-4ED0-40CD-A542-AE5BA28E14FD}" type="pres">
      <dgm:prSet presAssocID="{7236488A-D5E6-411D-9209-95B7707CCC01}" presName="horz1" presStyleCnt="0"/>
      <dgm:spPr/>
    </dgm:pt>
    <dgm:pt modelId="{EF17C500-2ACF-4C73-8400-59F0B62463AC}" type="pres">
      <dgm:prSet presAssocID="{7236488A-D5E6-411D-9209-95B7707CCC01}" presName="tx1" presStyleLbl="revTx" presStyleIdx="2" presStyleCnt="15"/>
      <dgm:spPr/>
    </dgm:pt>
    <dgm:pt modelId="{9C08FFD0-F803-4B0B-916C-3FB96EAF94BA}" type="pres">
      <dgm:prSet presAssocID="{7236488A-D5E6-411D-9209-95B7707CCC01}" presName="vert1" presStyleCnt="0"/>
      <dgm:spPr/>
    </dgm:pt>
    <dgm:pt modelId="{1A0AE744-36A4-4C25-9EE3-002CBD64500F}" type="pres">
      <dgm:prSet presAssocID="{52F4DB14-F2F1-49E5-A260-FDF9223329A8}" presName="thickLine" presStyleLbl="alignNode1" presStyleIdx="3" presStyleCnt="15"/>
      <dgm:spPr/>
    </dgm:pt>
    <dgm:pt modelId="{E4F62B46-33A7-4258-88B5-4A9222A43389}" type="pres">
      <dgm:prSet presAssocID="{52F4DB14-F2F1-49E5-A260-FDF9223329A8}" presName="horz1" presStyleCnt="0"/>
      <dgm:spPr/>
    </dgm:pt>
    <dgm:pt modelId="{0A7132FD-5C9C-4537-8051-802E10366D13}" type="pres">
      <dgm:prSet presAssocID="{52F4DB14-F2F1-49E5-A260-FDF9223329A8}" presName="tx1" presStyleLbl="revTx" presStyleIdx="3" presStyleCnt="15"/>
      <dgm:spPr/>
    </dgm:pt>
    <dgm:pt modelId="{08D071DD-6E0A-491B-A021-D231160E3EDB}" type="pres">
      <dgm:prSet presAssocID="{52F4DB14-F2F1-49E5-A260-FDF9223329A8}" presName="vert1" presStyleCnt="0"/>
      <dgm:spPr/>
    </dgm:pt>
    <dgm:pt modelId="{80CE864A-5CA7-4CAA-9E19-9DF4F1B4652E}" type="pres">
      <dgm:prSet presAssocID="{AE05E3B8-7452-49A7-97A9-CE5176EFFF29}" presName="thickLine" presStyleLbl="alignNode1" presStyleIdx="4" presStyleCnt="15"/>
      <dgm:spPr/>
    </dgm:pt>
    <dgm:pt modelId="{9FECF721-51D4-4930-BBE5-AC083012B5D6}" type="pres">
      <dgm:prSet presAssocID="{AE05E3B8-7452-49A7-97A9-CE5176EFFF29}" presName="horz1" presStyleCnt="0"/>
      <dgm:spPr/>
    </dgm:pt>
    <dgm:pt modelId="{0A118847-D6A8-49CF-A381-58ABA6FCDC11}" type="pres">
      <dgm:prSet presAssocID="{AE05E3B8-7452-49A7-97A9-CE5176EFFF29}" presName="tx1" presStyleLbl="revTx" presStyleIdx="4" presStyleCnt="15"/>
      <dgm:spPr/>
    </dgm:pt>
    <dgm:pt modelId="{8D84B81B-424A-40FE-A319-537C310CA257}" type="pres">
      <dgm:prSet presAssocID="{AE05E3B8-7452-49A7-97A9-CE5176EFFF29}" presName="vert1" presStyleCnt="0"/>
      <dgm:spPr/>
    </dgm:pt>
    <dgm:pt modelId="{12FD20DC-F530-4F83-8758-1D95139AADAA}" type="pres">
      <dgm:prSet presAssocID="{9D0530B8-32FB-4D31-872E-B132805AAEA8}" presName="thickLine" presStyleLbl="alignNode1" presStyleIdx="5" presStyleCnt="15"/>
      <dgm:spPr/>
    </dgm:pt>
    <dgm:pt modelId="{152C7BE0-3C25-4E42-A69C-46A3355B6275}" type="pres">
      <dgm:prSet presAssocID="{9D0530B8-32FB-4D31-872E-B132805AAEA8}" presName="horz1" presStyleCnt="0"/>
      <dgm:spPr/>
    </dgm:pt>
    <dgm:pt modelId="{D959D6E8-6AF9-47D3-BDA5-9544A5F22104}" type="pres">
      <dgm:prSet presAssocID="{9D0530B8-32FB-4D31-872E-B132805AAEA8}" presName="tx1" presStyleLbl="revTx" presStyleIdx="5" presStyleCnt="15"/>
      <dgm:spPr/>
    </dgm:pt>
    <dgm:pt modelId="{BD193026-6B28-4B14-9154-B2EDC3CC967A}" type="pres">
      <dgm:prSet presAssocID="{9D0530B8-32FB-4D31-872E-B132805AAEA8}" presName="vert1" presStyleCnt="0"/>
      <dgm:spPr/>
    </dgm:pt>
    <dgm:pt modelId="{26123DEF-FAB6-4344-B0D6-96158C51B4BD}" type="pres">
      <dgm:prSet presAssocID="{806F1245-3FCF-4DDC-BA60-87A2995FD52B}" presName="thickLine" presStyleLbl="alignNode1" presStyleIdx="6" presStyleCnt="15"/>
      <dgm:spPr/>
    </dgm:pt>
    <dgm:pt modelId="{47E95E68-86DA-4EE7-BD85-1FC074845D1A}" type="pres">
      <dgm:prSet presAssocID="{806F1245-3FCF-4DDC-BA60-87A2995FD52B}" presName="horz1" presStyleCnt="0"/>
      <dgm:spPr/>
    </dgm:pt>
    <dgm:pt modelId="{748EAB1A-1B7B-4292-9221-F9EC590E732A}" type="pres">
      <dgm:prSet presAssocID="{806F1245-3FCF-4DDC-BA60-87A2995FD52B}" presName="tx1" presStyleLbl="revTx" presStyleIdx="6" presStyleCnt="15"/>
      <dgm:spPr/>
    </dgm:pt>
    <dgm:pt modelId="{F1832A66-CFDD-4A4A-B8DF-362AB9C950F6}" type="pres">
      <dgm:prSet presAssocID="{806F1245-3FCF-4DDC-BA60-87A2995FD52B}" presName="vert1" presStyleCnt="0"/>
      <dgm:spPr/>
    </dgm:pt>
    <dgm:pt modelId="{3E524EEE-9C01-4A54-A9D5-5E088FB722E8}" type="pres">
      <dgm:prSet presAssocID="{FE12856A-8D65-417A-BEB4-5F5CBC4396FE}" presName="thickLine" presStyleLbl="alignNode1" presStyleIdx="7" presStyleCnt="15"/>
      <dgm:spPr/>
    </dgm:pt>
    <dgm:pt modelId="{D1BC4869-690E-4F7C-A0F7-CBEB8D10A386}" type="pres">
      <dgm:prSet presAssocID="{FE12856A-8D65-417A-BEB4-5F5CBC4396FE}" presName="horz1" presStyleCnt="0"/>
      <dgm:spPr/>
    </dgm:pt>
    <dgm:pt modelId="{CE291AA3-0771-4030-A882-DC9C638D9CA0}" type="pres">
      <dgm:prSet presAssocID="{FE12856A-8D65-417A-BEB4-5F5CBC4396FE}" presName="tx1" presStyleLbl="revTx" presStyleIdx="7" presStyleCnt="15"/>
      <dgm:spPr/>
    </dgm:pt>
    <dgm:pt modelId="{0CCF3462-3368-4832-A661-B9FD00518363}" type="pres">
      <dgm:prSet presAssocID="{FE12856A-8D65-417A-BEB4-5F5CBC4396FE}" presName="vert1" presStyleCnt="0"/>
      <dgm:spPr/>
    </dgm:pt>
    <dgm:pt modelId="{23C6FFA8-3E47-4652-B2D3-EE532E8913D7}" type="pres">
      <dgm:prSet presAssocID="{1C51DBDA-D84E-4A01-AF76-89962FF6F777}" presName="thickLine" presStyleLbl="alignNode1" presStyleIdx="8" presStyleCnt="15"/>
      <dgm:spPr/>
    </dgm:pt>
    <dgm:pt modelId="{2648B761-D434-40C9-91AF-95D428CCC02F}" type="pres">
      <dgm:prSet presAssocID="{1C51DBDA-D84E-4A01-AF76-89962FF6F777}" presName="horz1" presStyleCnt="0"/>
      <dgm:spPr/>
    </dgm:pt>
    <dgm:pt modelId="{D1BBBC24-7E71-426B-90BE-C3C441B00CA6}" type="pres">
      <dgm:prSet presAssocID="{1C51DBDA-D84E-4A01-AF76-89962FF6F777}" presName="tx1" presStyleLbl="revTx" presStyleIdx="8" presStyleCnt="15"/>
      <dgm:spPr/>
    </dgm:pt>
    <dgm:pt modelId="{0C5B7E5E-6448-4667-BFC3-125C7264BE85}" type="pres">
      <dgm:prSet presAssocID="{1C51DBDA-D84E-4A01-AF76-89962FF6F777}" presName="vert1" presStyleCnt="0"/>
      <dgm:spPr/>
    </dgm:pt>
    <dgm:pt modelId="{ADB1939A-2ED2-495E-8550-05797333FF1B}" type="pres">
      <dgm:prSet presAssocID="{8FBB6D33-9726-4C0E-B2CB-130A69D4C322}" presName="thickLine" presStyleLbl="alignNode1" presStyleIdx="9" presStyleCnt="15"/>
      <dgm:spPr/>
    </dgm:pt>
    <dgm:pt modelId="{5D390716-978C-4E5C-9E7B-8A125492ACEF}" type="pres">
      <dgm:prSet presAssocID="{8FBB6D33-9726-4C0E-B2CB-130A69D4C322}" presName="horz1" presStyleCnt="0"/>
      <dgm:spPr/>
    </dgm:pt>
    <dgm:pt modelId="{94D1E1D8-0877-4530-A803-AC4844445401}" type="pres">
      <dgm:prSet presAssocID="{8FBB6D33-9726-4C0E-B2CB-130A69D4C322}" presName="tx1" presStyleLbl="revTx" presStyleIdx="9" presStyleCnt="15"/>
      <dgm:spPr/>
    </dgm:pt>
    <dgm:pt modelId="{8E98EA18-2352-417C-BEB1-8207E6D277F7}" type="pres">
      <dgm:prSet presAssocID="{8FBB6D33-9726-4C0E-B2CB-130A69D4C322}" presName="vert1" presStyleCnt="0"/>
      <dgm:spPr/>
    </dgm:pt>
    <dgm:pt modelId="{C64293BD-254A-4696-AA6A-091B19CD2330}" type="pres">
      <dgm:prSet presAssocID="{7E64947E-9808-43C0-81EE-89CAB9FD15BE}" presName="thickLine" presStyleLbl="alignNode1" presStyleIdx="10" presStyleCnt="15"/>
      <dgm:spPr/>
    </dgm:pt>
    <dgm:pt modelId="{F084467D-E12B-4D5E-8FB7-15383E798CE7}" type="pres">
      <dgm:prSet presAssocID="{7E64947E-9808-43C0-81EE-89CAB9FD15BE}" presName="horz1" presStyleCnt="0"/>
      <dgm:spPr/>
    </dgm:pt>
    <dgm:pt modelId="{2B60FB70-53B6-45B5-96A8-BBBB48F48698}" type="pres">
      <dgm:prSet presAssocID="{7E64947E-9808-43C0-81EE-89CAB9FD15BE}" presName="tx1" presStyleLbl="revTx" presStyleIdx="10" presStyleCnt="15"/>
      <dgm:spPr/>
    </dgm:pt>
    <dgm:pt modelId="{8DAF7DCE-3001-4D15-A8A7-C63CAA17F2A6}" type="pres">
      <dgm:prSet presAssocID="{7E64947E-9808-43C0-81EE-89CAB9FD15BE}" presName="vert1" presStyleCnt="0"/>
      <dgm:spPr/>
    </dgm:pt>
    <dgm:pt modelId="{E980F22A-8603-46DF-B895-5CAABFA2B6DF}" type="pres">
      <dgm:prSet presAssocID="{2D5A0FA5-5F90-403D-AB44-79B40C0EB091}" presName="thickLine" presStyleLbl="alignNode1" presStyleIdx="11" presStyleCnt="15"/>
      <dgm:spPr/>
    </dgm:pt>
    <dgm:pt modelId="{4479274D-6E1A-4BAA-A480-D956D8D9422D}" type="pres">
      <dgm:prSet presAssocID="{2D5A0FA5-5F90-403D-AB44-79B40C0EB091}" presName="horz1" presStyleCnt="0"/>
      <dgm:spPr/>
    </dgm:pt>
    <dgm:pt modelId="{1ADA7C0A-16C4-46C9-BC5E-14E423F3A63C}" type="pres">
      <dgm:prSet presAssocID="{2D5A0FA5-5F90-403D-AB44-79B40C0EB091}" presName="tx1" presStyleLbl="revTx" presStyleIdx="11" presStyleCnt="15"/>
      <dgm:spPr/>
    </dgm:pt>
    <dgm:pt modelId="{C7037ADD-E131-4B2D-9DD1-1FD2B4099237}" type="pres">
      <dgm:prSet presAssocID="{2D5A0FA5-5F90-403D-AB44-79B40C0EB091}" presName="vert1" presStyleCnt="0"/>
      <dgm:spPr/>
    </dgm:pt>
    <dgm:pt modelId="{476C2548-652D-4720-8B6A-BC579B2FCF81}" type="pres">
      <dgm:prSet presAssocID="{AC028597-3856-4637-A911-96ADD6385930}" presName="thickLine" presStyleLbl="alignNode1" presStyleIdx="12" presStyleCnt="15"/>
      <dgm:spPr/>
    </dgm:pt>
    <dgm:pt modelId="{E5D1E5B8-7B44-4E32-A9E4-8ECD7A80F921}" type="pres">
      <dgm:prSet presAssocID="{AC028597-3856-4637-A911-96ADD6385930}" presName="horz1" presStyleCnt="0"/>
      <dgm:spPr/>
    </dgm:pt>
    <dgm:pt modelId="{E06C0F58-9395-4E6B-9E2E-9B47CDE4182A}" type="pres">
      <dgm:prSet presAssocID="{AC028597-3856-4637-A911-96ADD6385930}" presName="tx1" presStyleLbl="revTx" presStyleIdx="12" presStyleCnt="15"/>
      <dgm:spPr/>
    </dgm:pt>
    <dgm:pt modelId="{55454EA9-0C49-4221-A3D4-A6D31A5D0F25}" type="pres">
      <dgm:prSet presAssocID="{AC028597-3856-4637-A911-96ADD6385930}" presName="vert1" presStyleCnt="0"/>
      <dgm:spPr/>
    </dgm:pt>
    <dgm:pt modelId="{B95B4649-78F1-4C03-BACF-9AB161D10AF1}" type="pres">
      <dgm:prSet presAssocID="{5F0F12B4-8834-4363-B554-423A6A66BC57}" presName="thickLine" presStyleLbl="alignNode1" presStyleIdx="13" presStyleCnt="15"/>
      <dgm:spPr/>
    </dgm:pt>
    <dgm:pt modelId="{83767EFB-DAB2-4E14-8395-B64D94EF0585}" type="pres">
      <dgm:prSet presAssocID="{5F0F12B4-8834-4363-B554-423A6A66BC57}" presName="horz1" presStyleCnt="0"/>
      <dgm:spPr/>
    </dgm:pt>
    <dgm:pt modelId="{683A9A24-241D-4004-8C34-5A58F32F3AF2}" type="pres">
      <dgm:prSet presAssocID="{5F0F12B4-8834-4363-B554-423A6A66BC57}" presName="tx1" presStyleLbl="revTx" presStyleIdx="13" presStyleCnt="15"/>
      <dgm:spPr/>
    </dgm:pt>
    <dgm:pt modelId="{2091817D-3385-4010-85EF-826F470C7D36}" type="pres">
      <dgm:prSet presAssocID="{5F0F12B4-8834-4363-B554-423A6A66BC57}" presName="vert1" presStyleCnt="0"/>
      <dgm:spPr/>
    </dgm:pt>
    <dgm:pt modelId="{91ED4E56-71DB-4F74-83A2-4682C7001E91}" type="pres">
      <dgm:prSet presAssocID="{D71CC975-0133-436F-B267-1736253A9336}" presName="thickLine" presStyleLbl="alignNode1" presStyleIdx="14" presStyleCnt="15"/>
      <dgm:spPr/>
    </dgm:pt>
    <dgm:pt modelId="{75DAE232-C604-4AE4-8777-F525BF7067A0}" type="pres">
      <dgm:prSet presAssocID="{D71CC975-0133-436F-B267-1736253A9336}" presName="horz1" presStyleCnt="0"/>
      <dgm:spPr/>
    </dgm:pt>
    <dgm:pt modelId="{1C811123-3C11-4E68-9D9B-E60D0BE03516}" type="pres">
      <dgm:prSet presAssocID="{D71CC975-0133-436F-B267-1736253A9336}" presName="tx1" presStyleLbl="revTx" presStyleIdx="14" presStyleCnt="15"/>
      <dgm:spPr/>
    </dgm:pt>
    <dgm:pt modelId="{79B20987-023B-4E03-A12D-F611EE1545BD}" type="pres">
      <dgm:prSet presAssocID="{D71CC975-0133-436F-B267-1736253A9336}" presName="vert1" presStyleCnt="0"/>
      <dgm:spPr/>
    </dgm:pt>
  </dgm:ptLst>
  <dgm:cxnLst>
    <dgm:cxn modelId="{4718D60D-CA1A-4315-879C-72DF415F3074}" type="presOf" srcId="{AE05E3B8-7452-49A7-97A9-CE5176EFFF29}" destId="{0A118847-D6A8-49CF-A381-58ABA6FCDC11}" srcOrd="0" destOrd="0" presId="urn:microsoft.com/office/officeart/2008/layout/LinedList"/>
    <dgm:cxn modelId="{42C8E412-B9DD-453C-A0F4-C601862F068A}" srcId="{85121081-6874-46A9-B798-FA02EB4D3713}" destId="{5F0F12B4-8834-4363-B554-423A6A66BC57}" srcOrd="13" destOrd="0" parTransId="{CB414E8D-3D69-44E6-B8C6-E8E6D72A4AF2}" sibTransId="{16E97F16-20CF-4C29-AB10-E96115C59EF4}"/>
    <dgm:cxn modelId="{5EBC1016-854D-45DF-9F71-AC997F4F1D15}" type="presOf" srcId="{5F0F12B4-8834-4363-B554-423A6A66BC57}" destId="{683A9A24-241D-4004-8C34-5A58F32F3AF2}" srcOrd="0" destOrd="0" presId="urn:microsoft.com/office/officeart/2008/layout/LinedList"/>
    <dgm:cxn modelId="{AC71BA1E-D1C0-4C8B-ABCF-7FEA791A237F}" srcId="{85121081-6874-46A9-B798-FA02EB4D3713}" destId="{806F1245-3FCF-4DDC-BA60-87A2995FD52B}" srcOrd="6" destOrd="0" parTransId="{B15CAFCB-4972-4F4C-A968-E859D31EF57A}" sibTransId="{79BF00E8-0942-42E7-B788-832E21842739}"/>
    <dgm:cxn modelId="{F88B0B2C-D2F8-4FC2-B650-0F649EBA61D1}" srcId="{85121081-6874-46A9-B798-FA02EB4D3713}" destId="{52F4DB14-F2F1-49E5-A260-FDF9223329A8}" srcOrd="3" destOrd="0" parTransId="{0ED9CF84-C6F7-4277-B1EC-9317234B48EB}" sibTransId="{AC3007F6-CDA1-42EB-9AED-C3B4BC0BE146}"/>
    <dgm:cxn modelId="{7A700D2E-5B65-4DD3-B083-A28E4CD67920}" type="presOf" srcId="{7E64947E-9808-43C0-81EE-89CAB9FD15BE}" destId="{2B60FB70-53B6-45B5-96A8-BBBB48F48698}" srcOrd="0" destOrd="0" presId="urn:microsoft.com/office/officeart/2008/layout/LinedList"/>
    <dgm:cxn modelId="{EC39CE2E-092C-41C9-B3B7-8605194D2486}" srcId="{85121081-6874-46A9-B798-FA02EB4D3713}" destId="{D71CC975-0133-436F-B267-1736253A9336}" srcOrd="14" destOrd="0" parTransId="{E50B3A5C-1A05-46F6-A9BD-A5AB24C1509B}" sibTransId="{69FC9A6F-6C69-46C3-A7C8-F2278C3A7D66}"/>
    <dgm:cxn modelId="{56FE9233-CC0B-4083-ADCE-CF026C916309}" srcId="{85121081-6874-46A9-B798-FA02EB4D3713}" destId="{8FBB6D33-9726-4C0E-B2CB-130A69D4C322}" srcOrd="9" destOrd="0" parTransId="{3434DE66-6E88-4B4D-8893-1055E8CC1707}" sibTransId="{6521836F-2045-4BEA-B353-51FE9A87E343}"/>
    <dgm:cxn modelId="{BF74555B-A337-4F59-8850-CCD0411BE4D3}" srcId="{85121081-6874-46A9-B798-FA02EB4D3713}" destId="{7E64947E-9808-43C0-81EE-89CAB9FD15BE}" srcOrd="10" destOrd="0" parTransId="{B6F66BA3-30B1-4F34-83AF-2909B0F9CE71}" sibTransId="{5A4F7331-1846-49F4-BCDC-CC5CDE0EE468}"/>
    <dgm:cxn modelId="{4FD7895B-1220-45C5-AEC9-F7F3813ECA4E}" type="presOf" srcId="{D71CC975-0133-436F-B267-1736253A9336}" destId="{1C811123-3C11-4E68-9D9B-E60D0BE03516}" srcOrd="0" destOrd="0" presId="urn:microsoft.com/office/officeart/2008/layout/LinedList"/>
    <dgm:cxn modelId="{5C18C549-9CC6-41A3-BBCF-D60A666F8900}" srcId="{85121081-6874-46A9-B798-FA02EB4D3713}" destId="{AC028597-3856-4637-A911-96ADD6385930}" srcOrd="12" destOrd="0" parTransId="{FBFED36D-F517-43EC-97C9-A2C02D14CB71}" sibTransId="{DDAF2771-248F-4A0A-9928-39E2AB5F1D96}"/>
    <dgm:cxn modelId="{6E06694E-5ABB-4FFA-BC1E-AF85365CAC9D}" srcId="{85121081-6874-46A9-B798-FA02EB4D3713}" destId="{BFE7B4FB-8AD3-45A5-A170-4C28C6B1B71A}" srcOrd="1" destOrd="0" parTransId="{CF905930-5E55-4022-AD67-67409544AF35}" sibTransId="{2322E17F-4F9C-4D96-9E02-E03074F33EED}"/>
    <dgm:cxn modelId="{7A1EE64E-F2D2-400C-B7B7-C5F71FA4AE8A}" srcId="{85121081-6874-46A9-B798-FA02EB4D3713}" destId="{2D5A0FA5-5F90-403D-AB44-79B40C0EB091}" srcOrd="11" destOrd="0" parTransId="{0E055C55-211E-449D-BF69-9E77751EF5C7}" sibTransId="{CBBB2F4E-E0D5-4753-88E0-0B6DD1980762}"/>
    <dgm:cxn modelId="{3B472051-558C-4F16-8F4B-DC52D5EDB494}" srcId="{85121081-6874-46A9-B798-FA02EB4D3713}" destId="{7236488A-D5E6-411D-9209-95B7707CCC01}" srcOrd="2" destOrd="0" parTransId="{AC37A721-2FB8-4A81-9E5B-77BE4DB81360}" sibTransId="{B0B2AC3F-3043-4677-BA23-0C01681C128A}"/>
    <dgm:cxn modelId="{B5858484-E19E-45FC-AC3B-7B7B00DE0952}" srcId="{85121081-6874-46A9-B798-FA02EB4D3713}" destId="{9D0530B8-32FB-4D31-872E-B132805AAEA8}" srcOrd="5" destOrd="0" parTransId="{0D0DD362-13EF-4740-B493-5558B9E2D313}" sibTransId="{E68E1950-7CB4-4711-B6FD-783DAB7AC98B}"/>
    <dgm:cxn modelId="{A7866D87-8AEF-465C-917E-FC69216883B6}" type="presOf" srcId="{BFE7B4FB-8AD3-45A5-A170-4C28C6B1B71A}" destId="{709513B2-D5A6-4200-9A16-425C34C47A38}" srcOrd="0" destOrd="0" presId="urn:microsoft.com/office/officeart/2008/layout/LinedList"/>
    <dgm:cxn modelId="{1B188D87-DC11-45C3-BC73-5748FE28AF7C}" type="presOf" srcId="{82E9B50C-46C2-41A3-BEC2-33AD5AE0B0A3}" destId="{F0066755-6E78-4F43-B08F-046FCB4D4072}" srcOrd="0" destOrd="0" presId="urn:microsoft.com/office/officeart/2008/layout/LinedList"/>
    <dgm:cxn modelId="{8F57CA98-9934-4B08-96AB-3B48835F8C28}" type="presOf" srcId="{85121081-6874-46A9-B798-FA02EB4D3713}" destId="{7DA65699-4CDC-4E1A-853A-8B80A2927202}" srcOrd="0" destOrd="0" presId="urn:microsoft.com/office/officeart/2008/layout/LinedList"/>
    <dgm:cxn modelId="{FB5FD1A0-FAF3-4548-93B1-98460482752C}" type="presOf" srcId="{AC028597-3856-4637-A911-96ADD6385930}" destId="{E06C0F58-9395-4E6B-9E2E-9B47CDE4182A}" srcOrd="0" destOrd="0" presId="urn:microsoft.com/office/officeart/2008/layout/LinedList"/>
    <dgm:cxn modelId="{E25743A9-E410-4C8B-AE6C-5B9C9D46EC29}" type="presOf" srcId="{9D0530B8-32FB-4D31-872E-B132805AAEA8}" destId="{D959D6E8-6AF9-47D3-BDA5-9544A5F22104}" srcOrd="0" destOrd="0" presId="urn:microsoft.com/office/officeart/2008/layout/LinedList"/>
    <dgm:cxn modelId="{6551F9AA-DC80-4764-A8EE-517E653AE103}" srcId="{85121081-6874-46A9-B798-FA02EB4D3713}" destId="{FE12856A-8D65-417A-BEB4-5F5CBC4396FE}" srcOrd="7" destOrd="0" parTransId="{8FFF4117-8772-40FD-AA15-B61427AF1911}" sibTransId="{839E67E1-4780-4ABA-A70A-0E20A4B05F91}"/>
    <dgm:cxn modelId="{B01A0BAF-8D8A-4728-A20B-677151B0819B}" srcId="{85121081-6874-46A9-B798-FA02EB4D3713}" destId="{1C51DBDA-D84E-4A01-AF76-89962FF6F777}" srcOrd="8" destOrd="0" parTransId="{EF04F2D3-BE25-48EA-B127-2AF145ECD8D6}" sibTransId="{EF7C096F-255C-4E9F-884C-36B1053CA0A6}"/>
    <dgm:cxn modelId="{4F8E76B5-B2A7-4638-B990-EC1D50AD4E14}" type="presOf" srcId="{806F1245-3FCF-4DDC-BA60-87A2995FD52B}" destId="{748EAB1A-1B7B-4292-9221-F9EC590E732A}" srcOrd="0" destOrd="0" presId="urn:microsoft.com/office/officeart/2008/layout/LinedList"/>
    <dgm:cxn modelId="{42AC4AC4-ABF4-4825-823D-FA14C5FA46A2}" type="presOf" srcId="{2D5A0FA5-5F90-403D-AB44-79B40C0EB091}" destId="{1ADA7C0A-16C4-46C9-BC5E-14E423F3A63C}" srcOrd="0" destOrd="0" presId="urn:microsoft.com/office/officeart/2008/layout/LinedList"/>
    <dgm:cxn modelId="{F5344DC4-8B3B-471A-A0CD-18DA2EEC0769}" type="presOf" srcId="{1C51DBDA-D84E-4A01-AF76-89962FF6F777}" destId="{D1BBBC24-7E71-426B-90BE-C3C441B00CA6}" srcOrd="0" destOrd="0" presId="urn:microsoft.com/office/officeart/2008/layout/LinedList"/>
    <dgm:cxn modelId="{A836BDCB-8A85-4B14-9594-BCDA2F679BA8}" srcId="{85121081-6874-46A9-B798-FA02EB4D3713}" destId="{82E9B50C-46C2-41A3-BEC2-33AD5AE0B0A3}" srcOrd="0" destOrd="0" parTransId="{6B6FE2A5-675C-49DA-9A7A-AF450DB71FA3}" sibTransId="{4FCE1581-C96F-4BBE-863D-2BB2B22DB977}"/>
    <dgm:cxn modelId="{B18A61CF-9FA2-4111-B185-CED3A11F0F1D}" type="presOf" srcId="{52F4DB14-F2F1-49E5-A260-FDF9223329A8}" destId="{0A7132FD-5C9C-4537-8051-802E10366D13}" srcOrd="0" destOrd="0" presId="urn:microsoft.com/office/officeart/2008/layout/LinedList"/>
    <dgm:cxn modelId="{924E93E4-FAF1-413C-B1F7-145053C563AC}" type="presOf" srcId="{FE12856A-8D65-417A-BEB4-5F5CBC4396FE}" destId="{CE291AA3-0771-4030-A882-DC9C638D9CA0}" srcOrd="0" destOrd="0" presId="urn:microsoft.com/office/officeart/2008/layout/LinedList"/>
    <dgm:cxn modelId="{E99650E6-4B2E-4EB4-BD51-C47127A6242E}" type="presOf" srcId="{7236488A-D5E6-411D-9209-95B7707CCC01}" destId="{EF17C500-2ACF-4C73-8400-59F0B62463AC}" srcOrd="0" destOrd="0" presId="urn:microsoft.com/office/officeart/2008/layout/LinedList"/>
    <dgm:cxn modelId="{39690FF4-9915-427C-B043-AA56522C6A26}" type="presOf" srcId="{8FBB6D33-9726-4C0E-B2CB-130A69D4C322}" destId="{94D1E1D8-0877-4530-A803-AC4844445401}" srcOrd="0" destOrd="0" presId="urn:microsoft.com/office/officeart/2008/layout/LinedList"/>
    <dgm:cxn modelId="{C2BB21FC-1BB5-4F3D-94EC-FB26692DE906}" srcId="{85121081-6874-46A9-B798-FA02EB4D3713}" destId="{AE05E3B8-7452-49A7-97A9-CE5176EFFF29}" srcOrd="4" destOrd="0" parTransId="{04D37DA1-8DD5-4A69-8A54-13C4A0E11536}" sibTransId="{E2CB162F-7EBB-4349-A2CF-AA379DE248D1}"/>
    <dgm:cxn modelId="{E4FA8150-0DBF-4181-8F6A-6EE4214831DC}" type="presParOf" srcId="{7DA65699-4CDC-4E1A-853A-8B80A2927202}" destId="{81A89F1F-78A4-4BEB-B819-6CAE82B67F9B}" srcOrd="0" destOrd="0" presId="urn:microsoft.com/office/officeart/2008/layout/LinedList"/>
    <dgm:cxn modelId="{F2C9D283-B356-4EDD-829E-62B8B9F53E9B}" type="presParOf" srcId="{7DA65699-4CDC-4E1A-853A-8B80A2927202}" destId="{5C3A2E1E-C8D4-4984-A7D8-999CDA4CD0C1}" srcOrd="1" destOrd="0" presId="urn:microsoft.com/office/officeart/2008/layout/LinedList"/>
    <dgm:cxn modelId="{51BB65AA-599C-4152-82A4-2CB3412DB166}" type="presParOf" srcId="{5C3A2E1E-C8D4-4984-A7D8-999CDA4CD0C1}" destId="{F0066755-6E78-4F43-B08F-046FCB4D4072}" srcOrd="0" destOrd="0" presId="urn:microsoft.com/office/officeart/2008/layout/LinedList"/>
    <dgm:cxn modelId="{DF7986B2-29CD-4930-988D-244CA47782CE}" type="presParOf" srcId="{5C3A2E1E-C8D4-4984-A7D8-999CDA4CD0C1}" destId="{D512392D-065D-4F61-B05A-6007764C70E0}" srcOrd="1" destOrd="0" presId="urn:microsoft.com/office/officeart/2008/layout/LinedList"/>
    <dgm:cxn modelId="{902F1CCA-3C0A-47A0-B509-7552518D0D29}" type="presParOf" srcId="{7DA65699-4CDC-4E1A-853A-8B80A2927202}" destId="{65D7DE61-4422-491C-92C3-631032684225}" srcOrd="2" destOrd="0" presId="urn:microsoft.com/office/officeart/2008/layout/LinedList"/>
    <dgm:cxn modelId="{0586E10E-58AB-4554-85D6-B6004E175E7B}" type="presParOf" srcId="{7DA65699-4CDC-4E1A-853A-8B80A2927202}" destId="{CB9966B2-9D97-4ADB-A217-91007834B31A}" srcOrd="3" destOrd="0" presId="urn:microsoft.com/office/officeart/2008/layout/LinedList"/>
    <dgm:cxn modelId="{7A1226EE-8E8F-4AD1-B902-9B747E3E1B24}" type="presParOf" srcId="{CB9966B2-9D97-4ADB-A217-91007834B31A}" destId="{709513B2-D5A6-4200-9A16-425C34C47A38}" srcOrd="0" destOrd="0" presId="urn:microsoft.com/office/officeart/2008/layout/LinedList"/>
    <dgm:cxn modelId="{CC5AB691-8C61-4FEC-B405-955B34C3C861}" type="presParOf" srcId="{CB9966B2-9D97-4ADB-A217-91007834B31A}" destId="{CCEE3FBF-6C4E-4D45-B870-50FABD242D07}" srcOrd="1" destOrd="0" presId="urn:microsoft.com/office/officeart/2008/layout/LinedList"/>
    <dgm:cxn modelId="{F82F1D49-89E5-43B9-86B4-62600F2AEFAA}" type="presParOf" srcId="{7DA65699-4CDC-4E1A-853A-8B80A2927202}" destId="{898C3E48-8544-4A19-8855-37BBD64C4C6D}" srcOrd="4" destOrd="0" presId="urn:microsoft.com/office/officeart/2008/layout/LinedList"/>
    <dgm:cxn modelId="{F3301FA4-7D22-4F99-B6FC-81E5A4C068C8}" type="presParOf" srcId="{7DA65699-4CDC-4E1A-853A-8B80A2927202}" destId="{007B5FF5-4ED0-40CD-A542-AE5BA28E14FD}" srcOrd="5" destOrd="0" presId="urn:microsoft.com/office/officeart/2008/layout/LinedList"/>
    <dgm:cxn modelId="{B68FCEB6-9641-4971-8CFC-05B550871909}" type="presParOf" srcId="{007B5FF5-4ED0-40CD-A542-AE5BA28E14FD}" destId="{EF17C500-2ACF-4C73-8400-59F0B62463AC}" srcOrd="0" destOrd="0" presId="urn:microsoft.com/office/officeart/2008/layout/LinedList"/>
    <dgm:cxn modelId="{785135B1-1A25-4435-802F-284317C6F8BA}" type="presParOf" srcId="{007B5FF5-4ED0-40CD-A542-AE5BA28E14FD}" destId="{9C08FFD0-F803-4B0B-916C-3FB96EAF94BA}" srcOrd="1" destOrd="0" presId="urn:microsoft.com/office/officeart/2008/layout/LinedList"/>
    <dgm:cxn modelId="{100502AC-25D7-41E0-806D-62DC58FC6998}" type="presParOf" srcId="{7DA65699-4CDC-4E1A-853A-8B80A2927202}" destId="{1A0AE744-36A4-4C25-9EE3-002CBD64500F}" srcOrd="6" destOrd="0" presId="urn:microsoft.com/office/officeart/2008/layout/LinedList"/>
    <dgm:cxn modelId="{9E2968BE-EEE5-481F-AE44-F8769CA21E9F}" type="presParOf" srcId="{7DA65699-4CDC-4E1A-853A-8B80A2927202}" destId="{E4F62B46-33A7-4258-88B5-4A9222A43389}" srcOrd="7" destOrd="0" presId="urn:microsoft.com/office/officeart/2008/layout/LinedList"/>
    <dgm:cxn modelId="{A848E211-D82E-4E88-9B8A-1A3CBACFE936}" type="presParOf" srcId="{E4F62B46-33A7-4258-88B5-4A9222A43389}" destId="{0A7132FD-5C9C-4537-8051-802E10366D13}" srcOrd="0" destOrd="0" presId="urn:microsoft.com/office/officeart/2008/layout/LinedList"/>
    <dgm:cxn modelId="{24F72178-8F41-4216-B11E-0B15CD1A5872}" type="presParOf" srcId="{E4F62B46-33A7-4258-88B5-4A9222A43389}" destId="{08D071DD-6E0A-491B-A021-D231160E3EDB}" srcOrd="1" destOrd="0" presId="urn:microsoft.com/office/officeart/2008/layout/LinedList"/>
    <dgm:cxn modelId="{85C88A60-4AA3-4F9E-BE72-0ADEFCE48AE4}" type="presParOf" srcId="{7DA65699-4CDC-4E1A-853A-8B80A2927202}" destId="{80CE864A-5CA7-4CAA-9E19-9DF4F1B4652E}" srcOrd="8" destOrd="0" presId="urn:microsoft.com/office/officeart/2008/layout/LinedList"/>
    <dgm:cxn modelId="{6F2719C3-76A9-40FF-A043-006697B1C38F}" type="presParOf" srcId="{7DA65699-4CDC-4E1A-853A-8B80A2927202}" destId="{9FECF721-51D4-4930-BBE5-AC083012B5D6}" srcOrd="9" destOrd="0" presId="urn:microsoft.com/office/officeart/2008/layout/LinedList"/>
    <dgm:cxn modelId="{35F4A735-055B-4006-B019-31D95B9C1BE2}" type="presParOf" srcId="{9FECF721-51D4-4930-BBE5-AC083012B5D6}" destId="{0A118847-D6A8-49CF-A381-58ABA6FCDC11}" srcOrd="0" destOrd="0" presId="urn:microsoft.com/office/officeart/2008/layout/LinedList"/>
    <dgm:cxn modelId="{A11DF7D1-BD8A-41E2-BF8D-45DAC38412E2}" type="presParOf" srcId="{9FECF721-51D4-4930-BBE5-AC083012B5D6}" destId="{8D84B81B-424A-40FE-A319-537C310CA257}" srcOrd="1" destOrd="0" presId="urn:microsoft.com/office/officeart/2008/layout/LinedList"/>
    <dgm:cxn modelId="{9E3EADD4-D77D-48E8-922B-842F2A2E1DE5}" type="presParOf" srcId="{7DA65699-4CDC-4E1A-853A-8B80A2927202}" destId="{12FD20DC-F530-4F83-8758-1D95139AADAA}" srcOrd="10" destOrd="0" presId="urn:microsoft.com/office/officeart/2008/layout/LinedList"/>
    <dgm:cxn modelId="{74159CE3-E667-4BA5-BDE0-5D9CE9DB5C50}" type="presParOf" srcId="{7DA65699-4CDC-4E1A-853A-8B80A2927202}" destId="{152C7BE0-3C25-4E42-A69C-46A3355B6275}" srcOrd="11" destOrd="0" presId="urn:microsoft.com/office/officeart/2008/layout/LinedList"/>
    <dgm:cxn modelId="{58B77D00-6D98-4C4A-94AF-A55A724DF47E}" type="presParOf" srcId="{152C7BE0-3C25-4E42-A69C-46A3355B6275}" destId="{D959D6E8-6AF9-47D3-BDA5-9544A5F22104}" srcOrd="0" destOrd="0" presId="urn:microsoft.com/office/officeart/2008/layout/LinedList"/>
    <dgm:cxn modelId="{2E820E6D-F024-468C-A797-A70CCE8CC1CD}" type="presParOf" srcId="{152C7BE0-3C25-4E42-A69C-46A3355B6275}" destId="{BD193026-6B28-4B14-9154-B2EDC3CC967A}" srcOrd="1" destOrd="0" presId="urn:microsoft.com/office/officeart/2008/layout/LinedList"/>
    <dgm:cxn modelId="{0955ECA5-2EB7-4E83-8FAC-6B2313D17FA3}" type="presParOf" srcId="{7DA65699-4CDC-4E1A-853A-8B80A2927202}" destId="{26123DEF-FAB6-4344-B0D6-96158C51B4BD}" srcOrd="12" destOrd="0" presId="urn:microsoft.com/office/officeart/2008/layout/LinedList"/>
    <dgm:cxn modelId="{B0F4087D-997D-4EBA-9F1E-964884287346}" type="presParOf" srcId="{7DA65699-4CDC-4E1A-853A-8B80A2927202}" destId="{47E95E68-86DA-4EE7-BD85-1FC074845D1A}" srcOrd="13" destOrd="0" presId="urn:microsoft.com/office/officeart/2008/layout/LinedList"/>
    <dgm:cxn modelId="{4C8D1F91-7043-44A7-98DE-41B171538A70}" type="presParOf" srcId="{47E95E68-86DA-4EE7-BD85-1FC074845D1A}" destId="{748EAB1A-1B7B-4292-9221-F9EC590E732A}" srcOrd="0" destOrd="0" presId="urn:microsoft.com/office/officeart/2008/layout/LinedList"/>
    <dgm:cxn modelId="{5857A4AE-5A27-4CC4-9287-C0F583D9BA6D}" type="presParOf" srcId="{47E95E68-86DA-4EE7-BD85-1FC074845D1A}" destId="{F1832A66-CFDD-4A4A-B8DF-362AB9C950F6}" srcOrd="1" destOrd="0" presId="urn:microsoft.com/office/officeart/2008/layout/LinedList"/>
    <dgm:cxn modelId="{1D5963C7-3C9B-4F49-809A-011AC29BD97A}" type="presParOf" srcId="{7DA65699-4CDC-4E1A-853A-8B80A2927202}" destId="{3E524EEE-9C01-4A54-A9D5-5E088FB722E8}" srcOrd="14" destOrd="0" presId="urn:microsoft.com/office/officeart/2008/layout/LinedList"/>
    <dgm:cxn modelId="{D4C2D1E4-98EE-4E33-997F-63617783028F}" type="presParOf" srcId="{7DA65699-4CDC-4E1A-853A-8B80A2927202}" destId="{D1BC4869-690E-4F7C-A0F7-CBEB8D10A386}" srcOrd="15" destOrd="0" presId="urn:microsoft.com/office/officeart/2008/layout/LinedList"/>
    <dgm:cxn modelId="{4A24AE59-46AA-4608-AA6D-846316430803}" type="presParOf" srcId="{D1BC4869-690E-4F7C-A0F7-CBEB8D10A386}" destId="{CE291AA3-0771-4030-A882-DC9C638D9CA0}" srcOrd="0" destOrd="0" presId="urn:microsoft.com/office/officeart/2008/layout/LinedList"/>
    <dgm:cxn modelId="{BB6DE07B-11D8-421D-9E48-773F91E0C8DC}" type="presParOf" srcId="{D1BC4869-690E-4F7C-A0F7-CBEB8D10A386}" destId="{0CCF3462-3368-4832-A661-B9FD00518363}" srcOrd="1" destOrd="0" presId="urn:microsoft.com/office/officeart/2008/layout/LinedList"/>
    <dgm:cxn modelId="{7E3B717C-A703-4F6E-8D1E-9F28C97C8743}" type="presParOf" srcId="{7DA65699-4CDC-4E1A-853A-8B80A2927202}" destId="{23C6FFA8-3E47-4652-B2D3-EE532E8913D7}" srcOrd="16" destOrd="0" presId="urn:microsoft.com/office/officeart/2008/layout/LinedList"/>
    <dgm:cxn modelId="{72A9707E-7BFE-4657-8623-6D08B9B59625}" type="presParOf" srcId="{7DA65699-4CDC-4E1A-853A-8B80A2927202}" destId="{2648B761-D434-40C9-91AF-95D428CCC02F}" srcOrd="17" destOrd="0" presId="urn:microsoft.com/office/officeart/2008/layout/LinedList"/>
    <dgm:cxn modelId="{C8EC2C1B-25C7-41BB-8B38-797B6B94602F}" type="presParOf" srcId="{2648B761-D434-40C9-91AF-95D428CCC02F}" destId="{D1BBBC24-7E71-426B-90BE-C3C441B00CA6}" srcOrd="0" destOrd="0" presId="urn:microsoft.com/office/officeart/2008/layout/LinedList"/>
    <dgm:cxn modelId="{F1E7C994-D5FF-42EB-BF99-1FEC2F40DF1B}" type="presParOf" srcId="{2648B761-D434-40C9-91AF-95D428CCC02F}" destId="{0C5B7E5E-6448-4667-BFC3-125C7264BE85}" srcOrd="1" destOrd="0" presId="urn:microsoft.com/office/officeart/2008/layout/LinedList"/>
    <dgm:cxn modelId="{BBBDEC34-0CE6-4CBC-8084-CF38CA1F9F2E}" type="presParOf" srcId="{7DA65699-4CDC-4E1A-853A-8B80A2927202}" destId="{ADB1939A-2ED2-495E-8550-05797333FF1B}" srcOrd="18" destOrd="0" presId="urn:microsoft.com/office/officeart/2008/layout/LinedList"/>
    <dgm:cxn modelId="{237B513F-336C-45A3-B1E5-B4161EEC037A}" type="presParOf" srcId="{7DA65699-4CDC-4E1A-853A-8B80A2927202}" destId="{5D390716-978C-4E5C-9E7B-8A125492ACEF}" srcOrd="19" destOrd="0" presId="urn:microsoft.com/office/officeart/2008/layout/LinedList"/>
    <dgm:cxn modelId="{577A617B-8B31-4D7E-9E46-8059AAA2F682}" type="presParOf" srcId="{5D390716-978C-4E5C-9E7B-8A125492ACEF}" destId="{94D1E1D8-0877-4530-A803-AC4844445401}" srcOrd="0" destOrd="0" presId="urn:microsoft.com/office/officeart/2008/layout/LinedList"/>
    <dgm:cxn modelId="{CE3E55E8-A761-4D69-9725-70DEC67317FD}" type="presParOf" srcId="{5D390716-978C-4E5C-9E7B-8A125492ACEF}" destId="{8E98EA18-2352-417C-BEB1-8207E6D277F7}" srcOrd="1" destOrd="0" presId="urn:microsoft.com/office/officeart/2008/layout/LinedList"/>
    <dgm:cxn modelId="{4172596C-1850-4105-8FFA-5DFBC7DBF39A}" type="presParOf" srcId="{7DA65699-4CDC-4E1A-853A-8B80A2927202}" destId="{C64293BD-254A-4696-AA6A-091B19CD2330}" srcOrd="20" destOrd="0" presId="urn:microsoft.com/office/officeart/2008/layout/LinedList"/>
    <dgm:cxn modelId="{4AA484E2-387C-4C99-82A3-D14C493AADE7}" type="presParOf" srcId="{7DA65699-4CDC-4E1A-853A-8B80A2927202}" destId="{F084467D-E12B-4D5E-8FB7-15383E798CE7}" srcOrd="21" destOrd="0" presId="urn:microsoft.com/office/officeart/2008/layout/LinedList"/>
    <dgm:cxn modelId="{D094EA1D-E1DC-4639-8D02-007E4FAE4D03}" type="presParOf" srcId="{F084467D-E12B-4D5E-8FB7-15383E798CE7}" destId="{2B60FB70-53B6-45B5-96A8-BBBB48F48698}" srcOrd="0" destOrd="0" presId="urn:microsoft.com/office/officeart/2008/layout/LinedList"/>
    <dgm:cxn modelId="{48F10AF6-2E8E-4770-8463-ED38131C98B5}" type="presParOf" srcId="{F084467D-E12B-4D5E-8FB7-15383E798CE7}" destId="{8DAF7DCE-3001-4D15-A8A7-C63CAA17F2A6}" srcOrd="1" destOrd="0" presId="urn:microsoft.com/office/officeart/2008/layout/LinedList"/>
    <dgm:cxn modelId="{82C7AFDD-76D9-4F26-B099-1DBD4B233860}" type="presParOf" srcId="{7DA65699-4CDC-4E1A-853A-8B80A2927202}" destId="{E980F22A-8603-46DF-B895-5CAABFA2B6DF}" srcOrd="22" destOrd="0" presId="urn:microsoft.com/office/officeart/2008/layout/LinedList"/>
    <dgm:cxn modelId="{BE93DE3C-7D1B-4CB1-81CB-5209AEAFC0C4}" type="presParOf" srcId="{7DA65699-4CDC-4E1A-853A-8B80A2927202}" destId="{4479274D-6E1A-4BAA-A480-D956D8D9422D}" srcOrd="23" destOrd="0" presId="urn:microsoft.com/office/officeart/2008/layout/LinedList"/>
    <dgm:cxn modelId="{BD4A5D49-F788-4262-8219-E7BF988DF015}" type="presParOf" srcId="{4479274D-6E1A-4BAA-A480-D956D8D9422D}" destId="{1ADA7C0A-16C4-46C9-BC5E-14E423F3A63C}" srcOrd="0" destOrd="0" presId="urn:microsoft.com/office/officeart/2008/layout/LinedList"/>
    <dgm:cxn modelId="{2C4730A4-9F59-4013-89B9-A102232B7079}" type="presParOf" srcId="{4479274D-6E1A-4BAA-A480-D956D8D9422D}" destId="{C7037ADD-E131-4B2D-9DD1-1FD2B4099237}" srcOrd="1" destOrd="0" presId="urn:microsoft.com/office/officeart/2008/layout/LinedList"/>
    <dgm:cxn modelId="{D207414A-7764-4714-BB46-98380DAC6D9E}" type="presParOf" srcId="{7DA65699-4CDC-4E1A-853A-8B80A2927202}" destId="{476C2548-652D-4720-8B6A-BC579B2FCF81}" srcOrd="24" destOrd="0" presId="urn:microsoft.com/office/officeart/2008/layout/LinedList"/>
    <dgm:cxn modelId="{B68A7F40-04E4-4D16-BE3C-ACAE7A8B48C6}" type="presParOf" srcId="{7DA65699-4CDC-4E1A-853A-8B80A2927202}" destId="{E5D1E5B8-7B44-4E32-A9E4-8ECD7A80F921}" srcOrd="25" destOrd="0" presId="urn:microsoft.com/office/officeart/2008/layout/LinedList"/>
    <dgm:cxn modelId="{E9C08174-73B3-4978-91C9-4A92E697491B}" type="presParOf" srcId="{E5D1E5B8-7B44-4E32-A9E4-8ECD7A80F921}" destId="{E06C0F58-9395-4E6B-9E2E-9B47CDE4182A}" srcOrd="0" destOrd="0" presId="urn:microsoft.com/office/officeart/2008/layout/LinedList"/>
    <dgm:cxn modelId="{74A8CEDA-3B39-43D4-B1EE-04184F58BAA6}" type="presParOf" srcId="{E5D1E5B8-7B44-4E32-A9E4-8ECD7A80F921}" destId="{55454EA9-0C49-4221-A3D4-A6D31A5D0F25}" srcOrd="1" destOrd="0" presId="urn:microsoft.com/office/officeart/2008/layout/LinedList"/>
    <dgm:cxn modelId="{3D36286E-D981-4380-91BB-686857E4C119}" type="presParOf" srcId="{7DA65699-4CDC-4E1A-853A-8B80A2927202}" destId="{B95B4649-78F1-4C03-BACF-9AB161D10AF1}" srcOrd="26" destOrd="0" presId="urn:microsoft.com/office/officeart/2008/layout/LinedList"/>
    <dgm:cxn modelId="{45499570-CC95-427A-8A6E-E8FEB3588F57}" type="presParOf" srcId="{7DA65699-4CDC-4E1A-853A-8B80A2927202}" destId="{83767EFB-DAB2-4E14-8395-B64D94EF0585}" srcOrd="27" destOrd="0" presId="urn:microsoft.com/office/officeart/2008/layout/LinedList"/>
    <dgm:cxn modelId="{090D91CA-487A-4397-B6B8-9D57F6CCE0F8}" type="presParOf" srcId="{83767EFB-DAB2-4E14-8395-B64D94EF0585}" destId="{683A9A24-241D-4004-8C34-5A58F32F3AF2}" srcOrd="0" destOrd="0" presId="urn:microsoft.com/office/officeart/2008/layout/LinedList"/>
    <dgm:cxn modelId="{E83F2B49-D5E7-40DC-ADEF-45AA16EDF444}" type="presParOf" srcId="{83767EFB-DAB2-4E14-8395-B64D94EF0585}" destId="{2091817D-3385-4010-85EF-826F470C7D36}" srcOrd="1" destOrd="0" presId="urn:microsoft.com/office/officeart/2008/layout/LinedList"/>
    <dgm:cxn modelId="{BDD8B2D9-D329-4FE7-8058-056F4B049AE5}" type="presParOf" srcId="{7DA65699-4CDC-4E1A-853A-8B80A2927202}" destId="{91ED4E56-71DB-4F74-83A2-4682C7001E91}" srcOrd="28" destOrd="0" presId="urn:microsoft.com/office/officeart/2008/layout/LinedList"/>
    <dgm:cxn modelId="{BB46049A-EDB6-42AC-BA1F-2CCE9DC91502}" type="presParOf" srcId="{7DA65699-4CDC-4E1A-853A-8B80A2927202}" destId="{75DAE232-C604-4AE4-8777-F525BF7067A0}" srcOrd="29" destOrd="0" presId="urn:microsoft.com/office/officeart/2008/layout/LinedList"/>
    <dgm:cxn modelId="{2145BC67-3B52-48E8-9510-9BACD95CA352}" type="presParOf" srcId="{75DAE232-C604-4AE4-8777-F525BF7067A0}" destId="{1C811123-3C11-4E68-9D9B-E60D0BE03516}" srcOrd="0" destOrd="0" presId="urn:microsoft.com/office/officeart/2008/layout/LinedList"/>
    <dgm:cxn modelId="{86CA9366-6D6E-4D59-BD8F-60B1C25DEC06}" type="presParOf" srcId="{75DAE232-C604-4AE4-8777-F525BF7067A0}" destId="{79B20987-023B-4E03-A12D-F611EE1545B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A89F1F-78A4-4BEB-B819-6CAE82B67F9B}">
      <dsp:nvSpPr>
        <dsp:cNvPr id="0" name=""/>
        <dsp:cNvSpPr/>
      </dsp:nvSpPr>
      <dsp:spPr>
        <a:xfrm>
          <a:off x="0" y="703"/>
          <a:ext cx="64087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066755-6E78-4F43-B08F-046FCB4D4072}">
      <dsp:nvSpPr>
        <dsp:cNvPr id="0" name=""/>
        <dsp:cNvSpPr/>
      </dsp:nvSpPr>
      <dsp:spPr>
        <a:xfrm>
          <a:off x="0" y="703"/>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Our Data Programming Final Project focuses on analyzing AAPL (Apple Inc.) stock prices using Python, Flask, and MongoDB. The project involves several key components:</a:t>
          </a:r>
        </a:p>
      </dsp:txBody>
      <dsp:txXfrm>
        <a:off x="0" y="703"/>
        <a:ext cx="6408738" cy="383869"/>
      </dsp:txXfrm>
    </dsp:sp>
    <dsp:sp modelId="{65D7DE61-4422-491C-92C3-631032684225}">
      <dsp:nvSpPr>
        <dsp:cNvPr id="0" name=""/>
        <dsp:cNvSpPr/>
      </dsp:nvSpPr>
      <dsp:spPr>
        <a:xfrm>
          <a:off x="0" y="384572"/>
          <a:ext cx="6408738" cy="0"/>
        </a:xfrm>
        <a:prstGeom prst="line">
          <a:avLst/>
        </a:prstGeom>
        <a:solidFill>
          <a:schemeClr val="accent2">
            <a:hueOff val="-424057"/>
            <a:satOff val="0"/>
            <a:lumOff val="-1723"/>
            <a:alphaOff val="0"/>
          </a:schemeClr>
        </a:solidFill>
        <a:ln w="12700" cap="flat" cmpd="sng" algn="ctr">
          <a:solidFill>
            <a:schemeClr val="accent2">
              <a:hueOff val="-424057"/>
              <a:satOff val="0"/>
              <a:lumOff val="-172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9513B2-D5A6-4200-9A16-425C34C47A38}">
      <dsp:nvSpPr>
        <dsp:cNvPr id="0" name=""/>
        <dsp:cNvSpPr/>
      </dsp:nvSpPr>
      <dsp:spPr>
        <a:xfrm>
          <a:off x="0" y="384572"/>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1. Data Visualization:</a:t>
          </a:r>
        </a:p>
      </dsp:txBody>
      <dsp:txXfrm>
        <a:off x="0" y="384572"/>
        <a:ext cx="6408738" cy="383869"/>
      </dsp:txXfrm>
    </dsp:sp>
    <dsp:sp modelId="{898C3E48-8544-4A19-8855-37BBD64C4C6D}">
      <dsp:nvSpPr>
        <dsp:cNvPr id="0" name=""/>
        <dsp:cNvSpPr/>
      </dsp:nvSpPr>
      <dsp:spPr>
        <a:xfrm>
          <a:off x="0" y="768442"/>
          <a:ext cx="6408738" cy="0"/>
        </a:xfrm>
        <a:prstGeom prst="line">
          <a:avLst/>
        </a:prstGeom>
        <a:solidFill>
          <a:schemeClr val="accent2">
            <a:hueOff val="-848114"/>
            <a:satOff val="0"/>
            <a:lumOff val="-3445"/>
            <a:alphaOff val="0"/>
          </a:schemeClr>
        </a:solidFill>
        <a:ln w="12700" cap="flat" cmpd="sng" algn="ctr">
          <a:solidFill>
            <a:schemeClr val="accent2">
              <a:hueOff val="-848114"/>
              <a:satOff val="0"/>
              <a:lumOff val="-344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17C500-2ACF-4C73-8400-59F0B62463AC}">
      <dsp:nvSpPr>
        <dsp:cNvPr id="0" name=""/>
        <dsp:cNvSpPr/>
      </dsp:nvSpPr>
      <dsp:spPr>
        <a:xfrm>
          <a:off x="0" y="768442"/>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  WE created various charts to visualize AAPL stock data. These include:</a:t>
          </a:r>
        </a:p>
      </dsp:txBody>
      <dsp:txXfrm>
        <a:off x="0" y="768442"/>
        <a:ext cx="6408738" cy="383869"/>
      </dsp:txXfrm>
    </dsp:sp>
    <dsp:sp modelId="{1A0AE744-36A4-4C25-9EE3-002CBD64500F}">
      <dsp:nvSpPr>
        <dsp:cNvPr id="0" name=""/>
        <dsp:cNvSpPr/>
      </dsp:nvSpPr>
      <dsp:spPr>
        <a:xfrm>
          <a:off x="0" y="1152311"/>
          <a:ext cx="6408738" cy="0"/>
        </a:xfrm>
        <a:prstGeom prst="line">
          <a:avLst/>
        </a:prstGeom>
        <a:solidFill>
          <a:schemeClr val="accent2">
            <a:hueOff val="-1272170"/>
            <a:satOff val="0"/>
            <a:lumOff val="-5168"/>
            <a:alphaOff val="0"/>
          </a:schemeClr>
        </a:solidFill>
        <a:ln w="12700" cap="flat" cmpd="sng" algn="ctr">
          <a:solidFill>
            <a:schemeClr val="accent2">
              <a:hueOff val="-1272170"/>
              <a:satOff val="0"/>
              <a:lumOff val="-516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A7132FD-5C9C-4537-8051-802E10366D13}">
      <dsp:nvSpPr>
        <dsp:cNvPr id="0" name=""/>
        <dsp:cNvSpPr/>
      </dsp:nvSpPr>
      <dsp:spPr>
        <a:xfrm>
          <a:off x="0" y="1152311"/>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A line graph displaying the open and close prices of AAPL stock over time, highlighting trends and fluctuations.</a:t>
          </a:r>
        </a:p>
      </dsp:txBody>
      <dsp:txXfrm>
        <a:off x="0" y="1152311"/>
        <a:ext cx="6408738" cy="383869"/>
      </dsp:txXfrm>
    </dsp:sp>
    <dsp:sp modelId="{80CE864A-5CA7-4CAA-9E19-9DF4F1B4652E}">
      <dsp:nvSpPr>
        <dsp:cNvPr id="0" name=""/>
        <dsp:cNvSpPr/>
      </dsp:nvSpPr>
      <dsp:spPr>
        <a:xfrm>
          <a:off x="0" y="1536181"/>
          <a:ext cx="6408738" cy="0"/>
        </a:xfrm>
        <a:prstGeom prst="line">
          <a:avLst/>
        </a:prstGeom>
        <a:solidFill>
          <a:schemeClr val="accent2">
            <a:hueOff val="-1696227"/>
            <a:satOff val="0"/>
            <a:lumOff val="-6891"/>
            <a:alphaOff val="0"/>
          </a:schemeClr>
        </a:solidFill>
        <a:ln w="12700" cap="flat" cmpd="sng" algn="ctr">
          <a:solidFill>
            <a:schemeClr val="accent2">
              <a:hueOff val="-1696227"/>
              <a:satOff val="0"/>
              <a:lumOff val="-689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A118847-D6A8-49CF-A381-58ABA6FCDC11}">
      <dsp:nvSpPr>
        <dsp:cNvPr id="0" name=""/>
        <dsp:cNvSpPr/>
      </dsp:nvSpPr>
      <dsp:spPr>
        <a:xfrm>
          <a:off x="0" y="1536181"/>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A graph showing the trading volume of AAPL stock, which helps identify periods of increased market activity.</a:t>
          </a:r>
        </a:p>
      </dsp:txBody>
      <dsp:txXfrm>
        <a:off x="0" y="1536181"/>
        <a:ext cx="6408738" cy="383869"/>
      </dsp:txXfrm>
    </dsp:sp>
    <dsp:sp modelId="{12FD20DC-F530-4F83-8758-1D95139AADAA}">
      <dsp:nvSpPr>
        <dsp:cNvPr id="0" name=""/>
        <dsp:cNvSpPr/>
      </dsp:nvSpPr>
      <dsp:spPr>
        <a:xfrm>
          <a:off x="0" y="1920051"/>
          <a:ext cx="6408738" cy="0"/>
        </a:xfrm>
        <a:prstGeom prst="line">
          <a:avLst/>
        </a:prstGeom>
        <a:solidFill>
          <a:schemeClr val="accent2">
            <a:hueOff val="-2120284"/>
            <a:satOff val="0"/>
            <a:lumOff val="-8614"/>
            <a:alphaOff val="0"/>
          </a:schemeClr>
        </a:solidFill>
        <a:ln w="12700" cap="flat" cmpd="sng" algn="ctr">
          <a:solidFill>
            <a:schemeClr val="accent2">
              <a:hueOff val="-2120284"/>
              <a:satOff val="0"/>
              <a:lumOff val="-86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59D6E8-6AF9-47D3-BDA5-9544A5F22104}">
      <dsp:nvSpPr>
        <dsp:cNvPr id="0" name=""/>
        <dsp:cNvSpPr/>
      </dsp:nvSpPr>
      <dsp:spPr>
        <a:xfrm>
          <a:off x="0" y="1920051"/>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A bar chart comparing the highest and lowest prices of AAPL stock within a selected timeframe.</a:t>
          </a:r>
        </a:p>
      </dsp:txBody>
      <dsp:txXfrm>
        <a:off x="0" y="1920051"/>
        <a:ext cx="6408738" cy="383869"/>
      </dsp:txXfrm>
    </dsp:sp>
    <dsp:sp modelId="{26123DEF-FAB6-4344-B0D6-96158C51B4BD}">
      <dsp:nvSpPr>
        <dsp:cNvPr id="0" name=""/>
        <dsp:cNvSpPr/>
      </dsp:nvSpPr>
      <dsp:spPr>
        <a:xfrm>
          <a:off x="0" y="2303920"/>
          <a:ext cx="6408738" cy="0"/>
        </a:xfrm>
        <a:prstGeom prst="line">
          <a:avLst/>
        </a:prstGeom>
        <a:solidFill>
          <a:schemeClr val="accent2">
            <a:hueOff val="-2544341"/>
            <a:satOff val="0"/>
            <a:lumOff val="-10336"/>
            <a:alphaOff val="0"/>
          </a:schemeClr>
        </a:solidFill>
        <a:ln w="12700" cap="flat" cmpd="sng" algn="ctr">
          <a:solidFill>
            <a:schemeClr val="accent2">
              <a:hueOff val="-2544341"/>
              <a:satOff val="0"/>
              <a:lumOff val="-1033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8EAB1A-1B7B-4292-9221-F9EC590E732A}">
      <dsp:nvSpPr>
        <dsp:cNvPr id="0" name=""/>
        <dsp:cNvSpPr/>
      </dsp:nvSpPr>
      <dsp:spPr>
        <a:xfrm>
          <a:off x="0" y="2303920"/>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A comparison of the average opening price of AAPL stock over the recent 90 days.</a:t>
          </a:r>
        </a:p>
      </dsp:txBody>
      <dsp:txXfrm>
        <a:off x="0" y="2303920"/>
        <a:ext cx="6408738" cy="383869"/>
      </dsp:txXfrm>
    </dsp:sp>
    <dsp:sp modelId="{3E524EEE-9C01-4A54-A9D5-5E088FB722E8}">
      <dsp:nvSpPr>
        <dsp:cNvPr id="0" name=""/>
        <dsp:cNvSpPr/>
      </dsp:nvSpPr>
      <dsp:spPr>
        <a:xfrm>
          <a:off x="0" y="2687790"/>
          <a:ext cx="6408738" cy="0"/>
        </a:xfrm>
        <a:prstGeom prst="line">
          <a:avLst/>
        </a:prstGeom>
        <a:solidFill>
          <a:schemeClr val="accent2">
            <a:hueOff val="-2968397"/>
            <a:satOff val="0"/>
            <a:lumOff val="-12059"/>
            <a:alphaOff val="0"/>
          </a:schemeClr>
        </a:solidFill>
        <a:ln w="12700" cap="flat" cmpd="sng" algn="ctr">
          <a:solidFill>
            <a:schemeClr val="accent2">
              <a:hueOff val="-2968397"/>
              <a:satOff val="0"/>
              <a:lumOff val="-1205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291AA3-0771-4030-A882-DC9C638D9CA0}">
      <dsp:nvSpPr>
        <dsp:cNvPr id="0" name=""/>
        <dsp:cNvSpPr/>
      </dsp:nvSpPr>
      <dsp:spPr>
        <a:xfrm>
          <a:off x="0" y="2687790"/>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A bar chart comparing the opening and closing prices of AAPL stock over consecutive trading days.</a:t>
          </a:r>
        </a:p>
      </dsp:txBody>
      <dsp:txXfrm>
        <a:off x="0" y="2687790"/>
        <a:ext cx="6408738" cy="383869"/>
      </dsp:txXfrm>
    </dsp:sp>
    <dsp:sp modelId="{23C6FFA8-3E47-4652-B2D3-EE532E8913D7}">
      <dsp:nvSpPr>
        <dsp:cNvPr id="0" name=""/>
        <dsp:cNvSpPr/>
      </dsp:nvSpPr>
      <dsp:spPr>
        <a:xfrm>
          <a:off x="0" y="3071659"/>
          <a:ext cx="6408738" cy="0"/>
        </a:xfrm>
        <a:prstGeom prst="line">
          <a:avLst/>
        </a:prstGeom>
        <a:solidFill>
          <a:schemeClr val="accent2">
            <a:hueOff val="-3392454"/>
            <a:satOff val="0"/>
            <a:lumOff val="-13782"/>
            <a:alphaOff val="0"/>
          </a:schemeClr>
        </a:solidFill>
        <a:ln w="12700" cap="flat" cmpd="sng" algn="ctr">
          <a:solidFill>
            <a:schemeClr val="accent2">
              <a:hueOff val="-3392454"/>
              <a:satOff val="0"/>
              <a:lumOff val="-1378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BBBC24-7E71-426B-90BE-C3C441B00CA6}">
      <dsp:nvSpPr>
        <dsp:cNvPr id="0" name=""/>
        <dsp:cNvSpPr/>
      </dsp:nvSpPr>
      <dsp:spPr>
        <a:xfrm>
          <a:off x="0" y="3071659"/>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2. Backend Development:</a:t>
          </a:r>
        </a:p>
      </dsp:txBody>
      <dsp:txXfrm>
        <a:off x="0" y="3071659"/>
        <a:ext cx="6408738" cy="383869"/>
      </dsp:txXfrm>
    </dsp:sp>
    <dsp:sp modelId="{ADB1939A-2ED2-495E-8550-05797333FF1B}">
      <dsp:nvSpPr>
        <dsp:cNvPr id="0" name=""/>
        <dsp:cNvSpPr/>
      </dsp:nvSpPr>
      <dsp:spPr>
        <a:xfrm>
          <a:off x="0" y="3455529"/>
          <a:ext cx="6408738" cy="0"/>
        </a:xfrm>
        <a:prstGeom prst="line">
          <a:avLst/>
        </a:prstGeom>
        <a:solidFill>
          <a:schemeClr val="accent2">
            <a:hueOff val="-3816511"/>
            <a:satOff val="0"/>
            <a:lumOff val="-15504"/>
            <a:alphaOff val="0"/>
          </a:schemeClr>
        </a:solidFill>
        <a:ln w="12700" cap="flat" cmpd="sng" algn="ctr">
          <a:solidFill>
            <a:schemeClr val="accent2">
              <a:hueOff val="-3816511"/>
              <a:satOff val="0"/>
              <a:lumOff val="-1550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D1E1D8-0877-4530-A803-AC4844445401}">
      <dsp:nvSpPr>
        <dsp:cNvPr id="0" name=""/>
        <dsp:cNvSpPr/>
      </dsp:nvSpPr>
      <dsp:spPr>
        <a:xfrm>
          <a:off x="0" y="3455529"/>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The backend of your project is built using Python Flask, where the application fetches data from an API and stores it in MongoDB.</a:t>
          </a:r>
        </a:p>
      </dsp:txBody>
      <dsp:txXfrm>
        <a:off x="0" y="3455529"/>
        <a:ext cx="6408738" cy="383869"/>
      </dsp:txXfrm>
    </dsp:sp>
    <dsp:sp modelId="{C64293BD-254A-4696-AA6A-091B19CD2330}">
      <dsp:nvSpPr>
        <dsp:cNvPr id="0" name=""/>
        <dsp:cNvSpPr/>
      </dsp:nvSpPr>
      <dsp:spPr>
        <a:xfrm>
          <a:off x="0" y="3839398"/>
          <a:ext cx="6408738" cy="0"/>
        </a:xfrm>
        <a:prstGeom prst="line">
          <a:avLst/>
        </a:prstGeom>
        <a:solidFill>
          <a:schemeClr val="accent2">
            <a:hueOff val="-4240568"/>
            <a:satOff val="0"/>
            <a:lumOff val="-17227"/>
            <a:alphaOff val="0"/>
          </a:schemeClr>
        </a:solidFill>
        <a:ln w="12700" cap="flat" cmpd="sng" algn="ctr">
          <a:solidFill>
            <a:schemeClr val="accent2">
              <a:hueOff val="-4240568"/>
              <a:satOff val="0"/>
              <a:lumOff val="-1722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60FB70-53B6-45B5-96A8-BBBB48F48698}">
      <dsp:nvSpPr>
        <dsp:cNvPr id="0" name=""/>
        <dsp:cNvSpPr/>
      </dsp:nvSpPr>
      <dsp:spPr>
        <a:xfrm>
          <a:off x="0" y="3839398"/>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The Flask application is configured to run a background scheduler that updates the AAPL stock data every 24 hours, ensuring that your visualizations are always based on the latest data.</a:t>
          </a:r>
        </a:p>
      </dsp:txBody>
      <dsp:txXfrm>
        <a:off x="0" y="3839398"/>
        <a:ext cx="6408738" cy="383869"/>
      </dsp:txXfrm>
    </dsp:sp>
    <dsp:sp modelId="{E980F22A-8603-46DF-B895-5CAABFA2B6DF}">
      <dsp:nvSpPr>
        <dsp:cNvPr id="0" name=""/>
        <dsp:cNvSpPr/>
      </dsp:nvSpPr>
      <dsp:spPr>
        <a:xfrm>
          <a:off x="0" y="4223268"/>
          <a:ext cx="6408738" cy="0"/>
        </a:xfrm>
        <a:prstGeom prst="line">
          <a:avLst/>
        </a:prstGeom>
        <a:solidFill>
          <a:schemeClr val="accent2">
            <a:hueOff val="-4664624"/>
            <a:satOff val="0"/>
            <a:lumOff val="-18950"/>
            <a:alphaOff val="0"/>
          </a:schemeClr>
        </a:solidFill>
        <a:ln w="12700" cap="flat" cmpd="sng" algn="ctr">
          <a:solidFill>
            <a:schemeClr val="accent2">
              <a:hueOff val="-4664624"/>
              <a:satOff val="0"/>
              <a:lumOff val="-1895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DA7C0A-16C4-46C9-BC5E-14E423F3A63C}">
      <dsp:nvSpPr>
        <dsp:cNvPr id="0" name=""/>
        <dsp:cNvSpPr/>
      </dsp:nvSpPr>
      <dsp:spPr>
        <a:xfrm>
          <a:off x="0" y="4223268"/>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3. Data Management:</a:t>
          </a:r>
        </a:p>
      </dsp:txBody>
      <dsp:txXfrm>
        <a:off x="0" y="4223268"/>
        <a:ext cx="6408738" cy="383869"/>
      </dsp:txXfrm>
    </dsp:sp>
    <dsp:sp modelId="{476C2548-652D-4720-8B6A-BC579B2FCF81}">
      <dsp:nvSpPr>
        <dsp:cNvPr id="0" name=""/>
        <dsp:cNvSpPr/>
      </dsp:nvSpPr>
      <dsp:spPr>
        <a:xfrm>
          <a:off x="0" y="4607138"/>
          <a:ext cx="6408738" cy="0"/>
        </a:xfrm>
        <a:prstGeom prst="line">
          <a:avLst/>
        </a:prstGeom>
        <a:solidFill>
          <a:schemeClr val="accent2">
            <a:hueOff val="-5088681"/>
            <a:satOff val="0"/>
            <a:lumOff val="-20673"/>
            <a:alphaOff val="0"/>
          </a:schemeClr>
        </a:solidFill>
        <a:ln w="12700" cap="flat" cmpd="sng" algn="ctr">
          <a:solidFill>
            <a:schemeClr val="accent2">
              <a:hueOff val="-5088681"/>
              <a:satOff val="0"/>
              <a:lumOff val="-2067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6C0F58-9395-4E6B-9E2E-9B47CDE4182A}">
      <dsp:nvSpPr>
        <dsp:cNvPr id="0" name=""/>
        <dsp:cNvSpPr/>
      </dsp:nvSpPr>
      <dsp:spPr>
        <a:xfrm>
          <a:off x="0" y="4607138"/>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The AAPL stock data is stored in a MongoDB collection named "AAPLStock," which contains detailed information such as opening, closing, high, and low prices, along with trading volumes.</a:t>
          </a:r>
        </a:p>
      </dsp:txBody>
      <dsp:txXfrm>
        <a:off x="0" y="4607138"/>
        <a:ext cx="6408738" cy="383869"/>
      </dsp:txXfrm>
    </dsp:sp>
    <dsp:sp modelId="{B95B4649-78F1-4C03-BACF-9AB161D10AF1}">
      <dsp:nvSpPr>
        <dsp:cNvPr id="0" name=""/>
        <dsp:cNvSpPr/>
      </dsp:nvSpPr>
      <dsp:spPr>
        <a:xfrm>
          <a:off x="0" y="4991007"/>
          <a:ext cx="6408738" cy="0"/>
        </a:xfrm>
        <a:prstGeom prst="line">
          <a:avLst/>
        </a:prstGeom>
        <a:solidFill>
          <a:schemeClr val="accent2">
            <a:hueOff val="-5512738"/>
            <a:satOff val="0"/>
            <a:lumOff val="-22395"/>
            <a:alphaOff val="0"/>
          </a:schemeClr>
        </a:solidFill>
        <a:ln w="12700" cap="flat" cmpd="sng" algn="ctr">
          <a:solidFill>
            <a:schemeClr val="accent2">
              <a:hueOff val="-5512738"/>
              <a:satOff val="0"/>
              <a:lumOff val="-2239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3A9A24-241D-4004-8C34-5A58F32F3AF2}">
      <dsp:nvSpPr>
        <dsp:cNvPr id="0" name=""/>
        <dsp:cNvSpPr/>
      </dsp:nvSpPr>
      <dsp:spPr>
        <a:xfrm>
          <a:off x="0" y="4991007"/>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This data is retrieved and displayed through your web application, providing users with real-time insights into AAPL's stock performance.</a:t>
          </a:r>
        </a:p>
      </dsp:txBody>
      <dsp:txXfrm>
        <a:off x="0" y="4991007"/>
        <a:ext cx="6408738" cy="383869"/>
      </dsp:txXfrm>
    </dsp:sp>
    <dsp:sp modelId="{91ED4E56-71DB-4F74-83A2-4682C7001E91}">
      <dsp:nvSpPr>
        <dsp:cNvPr id="0" name=""/>
        <dsp:cNvSpPr/>
      </dsp:nvSpPr>
      <dsp:spPr>
        <a:xfrm>
          <a:off x="0" y="5374877"/>
          <a:ext cx="6408738" cy="0"/>
        </a:xfrm>
        <a:prstGeom prst="line">
          <a:avLst/>
        </a:prstGeom>
        <a:solidFill>
          <a:schemeClr val="accent2">
            <a:hueOff val="-5936795"/>
            <a:satOff val="0"/>
            <a:lumOff val="-24118"/>
            <a:alphaOff val="0"/>
          </a:schemeClr>
        </a:solidFill>
        <a:ln w="12700" cap="flat" cmpd="sng" algn="ctr">
          <a:solidFill>
            <a:schemeClr val="accent2">
              <a:hueOff val="-5936795"/>
              <a:satOff val="0"/>
              <a:lumOff val="-2411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811123-3C11-4E68-9D9B-E60D0BE03516}">
      <dsp:nvSpPr>
        <dsp:cNvPr id="0" name=""/>
        <dsp:cNvSpPr/>
      </dsp:nvSpPr>
      <dsp:spPr>
        <a:xfrm>
          <a:off x="0" y="5374877"/>
          <a:ext cx="6408738" cy="383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Overall, your project offers a comprehensive analysis of AAPL stock, combining real-time data acquisition, storage, and visualization to help users understand the stock's market behavior.</a:t>
          </a:r>
        </a:p>
      </dsp:txBody>
      <dsp:txXfrm>
        <a:off x="0" y="5374877"/>
        <a:ext cx="6408738" cy="38386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svg>
</file>

<file path=ppt/media/image3.jpe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616257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24778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2657341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051522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030239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1485721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7420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7545891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4596484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417644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36815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804892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65261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283006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191188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8/16/2024</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59045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8/16/2024</a:t>
            </a:fld>
            <a:endParaRPr lang="en-US" dirty="0"/>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266082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010434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3482534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452059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478688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021801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8/16/2024</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9904545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dirty="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8/16/2024</a:t>
            </a:fld>
            <a:endParaRPr lang="en-US" dirty="0"/>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dirty="0"/>
          </a:p>
        </p:txBody>
      </p:sp>
    </p:spTree>
    <p:extLst>
      <p:ext uri="{BB962C8B-B14F-4D97-AF65-F5344CB8AC3E}">
        <p14:creationId xmlns:p14="http://schemas.microsoft.com/office/powerpoint/2010/main" val="1556594966"/>
      </p:ext>
    </p:extLst>
  </p:cSld>
  <p:clrMap bg1="dk1" tx1="lt1" bg2="dk2" tx2="lt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65" r:id="rId5"/>
    <p:sldLayoutId id="2147483766" r:id="rId6"/>
    <p:sldLayoutId id="2147483771" r:id="rId7"/>
    <p:sldLayoutId id="2147483767" r:id="rId8"/>
    <p:sldLayoutId id="2147483768" r:id="rId9"/>
    <p:sldLayoutId id="2147483769" r:id="rId10"/>
    <p:sldLayoutId id="2147483770"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8/16/2024</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2195731640"/>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06" r:id="rId6"/>
    <p:sldLayoutId id="2147483701" r:id="rId7"/>
    <p:sldLayoutId id="2147483702" r:id="rId8"/>
    <p:sldLayoutId id="2147483703" r:id="rId9"/>
    <p:sldLayoutId id="2147483704" r:id="rId10"/>
    <p:sldLayoutId id="2147483705" r:id="rId11"/>
    <p:sldLayoutId id="2147483707"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3CBD36-7B31-229A-BA73-F53E1A100067}"/>
              </a:ext>
            </a:extLst>
          </p:cNvPr>
          <p:cNvSpPr>
            <a:spLocks noGrp="1"/>
          </p:cNvSpPr>
          <p:nvPr>
            <p:ph type="ctrTitle"/>
          </p:nvPr>
        </p:nvSpPr>
        <p:spPr>
          <a:xfrm>
            <a:off x="7153200" y="540000"/>
            <a:ext cx="4500561" cy="4259814"/>
          </a:xfrm>
        </p:spPr>
        <p:txBody>
          <a:bodyPr>
            <a:normAutofit/>
          </a:bodyPr>
          <a:lstStyle/>
          <a:p>
            <a:r>
              <a:rPr lang="en-IN" sz="4200" dirty="0"/>
              <a:t>DATA PROGRAMMING FINAL PROJECT</a:t>
            </a:r>
          </a:p>
        </p:txBody>
      </p:sp>
      <p:grpSp>
        <p:nvGrpSpPr>
          <p:cNvPr id="16" name="Group 15">
            <a:extLst>
              <a:ext uri="{FF2B5EF4-FFF2-40B4-BE49-F238E27FC236}">
                <a16:creationId xmlns:a16="http://schemas.microsoft.com/office/drawing/2014/main" id="{4B7AF231-444C-44D0-B791-BAFE395E3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1" y="3600"/>
            <a:ext cx="7266875" cy="6854400"/>
            <a:chOff x="4925125" y="3600"/>
            <a:chExt cx="7266875" cy="6854400"/>
          </a:xfrm>
        </p:grpSpPr>
        <p:sp>
          <p:nvSpPr>
            <p:cNvPr id="17" name="Oval 16">
              <a:extLst>
                <a:ext uri="{FF2B5EF4-FFF2-40B4-BE49-F238E27FC236}">
                  <a16:creationId xmlns:a16="http://schemas.microsoft.com/office/drawing/2014/main" id="{6152793A-5125-41FA-AEF6-96C5463D0A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3C1632F-098D-4A05-B248-04B7ABFE006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A85C0F5-DDEB-454E-A0E4-B6F0FB4CAB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descr="Sphere of mesh and nodes">
            <a:extLst>
              <a:ext uri="{FF2B5EF4-FFF2-40B4-BE49-F238E27FC236}">
                <a16:creationId xmlns:a16="http://schemas.microsoft.com/office/drawing/2014/main" id="{A7DD1C03-CDA7-9AE2-B847-C43ACF3E1CB9}"/>
              </a:ext>
            </a:extLst>
          </p:cNvPr>
          <p:cNvPicPr>
            <a:picLocks noChangeAspect="1"/>
          </p:cNvPicPr>
          <p:nvPr/>
        </p:nvPicPr>
        <p:blipFill>
          <a:blip r:embed="rId2"/>
          <a:srcRect l="25000"/>
          <a:stretch/>
        </p:blipFill>
        <p:spPr>
          <a:xfrm>
            <a:off x="20" y="-1"/>
            <a:ext cx="6857980" cy="6858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spTree>
    <p:extLst>
      <p:ext uri="{BB962C8B-B14F-4D97-AF65-F5344CB8AC3E}">
        <p14:creationId xmlns:p14="http://schemas.microsoft.com/office/powerpoint/2010/main" val="1717696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4" name="Rectangle 43">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5" name="Oval 44">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6" name="Oval 45">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7" name="Group 46">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52" name="Rectangle 51">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3" name="Rectangle 52">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8" name="Group 47">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50" name="Rectangle 49">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1" name="Rectangle 50">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9" name="Rectangle 48">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5" name="Rectangle 54">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57" name="Rectangle 56">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9" name="Group 58">
            <a:extLst>
              <a:ext uri="{FF2B5EF4-FFF2-40B4-BE49-F238E27FC236}">
                <a16:creationId xmlns:a16="http://schemas.microsoft.com/office/drawing/2014/main" id="{6E2935B3-43F9-4F49-AEEE-A09015DDFF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60" name="Rectangle 59">
              <a:extLst>
                <a:ext uri="{FF2B5EF4-FFF2-40B4-BE49-F238E27FC236}">
                  <a16:creationId xmlns:a16="http://schemas.microsoft.com/office/drawing/2014/main" id="{823C3E9F-031F-4D06-B2D1-FBDE7797AE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AD6B24CB-2D97-4762-B34A-9FE40CECA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72E85C82-5A92-4169-B806-F7A311C1C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3" name="Group 62">
              <a:extLst>
                <a:ext uri="{FF2B5EF4-FFF2-40B4-BE49-F238E27FC236}">
                  <a16:creationId xmlns:a16="http://schemas.microsoft.com/office/drawing/2014/main" id="{536DD679-1C6F-4F84-9CA0-27B1ABCFD7D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68" name="Rectangle 67">
                <a:extLst>
                  <a:ext uri="{FF2B5EF4-FFF2-40B4-BE49-F238E27FC236}">
                    <a16:creationId xmlns:a16="http://schemas.microsoft.com/office/drawing/2014/main" id="{90EBB60D-86C6-45E0-AB7B-8C952F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E06710FE-8C5F-4C9D-AF9E-1A7CDAE4C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38556C1B-E283-4483-ACD0-2808A242AC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66" name="Rectangle 65">
                <a:extLst>
                  <a:ext uri="{FF2B5EF4-FFF2-40B4-BE49-F238E27FC236}">
                    <a16:creationId xmlns:a16="http://schemas.microsoft.com/office/drawing/2014/main" id="{6575218D-6500-488D-AB87-B8B426C1CC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0859891A-F84B-4F49-B829-12D780F42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5" name="Rectangle 64">
              <a:extLst>
                <a:ext uri="{FF2B5EF4-FFF2-40B4-BE49-F238E27FC236}">
                  <a16:creationId xmlns:a16="http://schemas.microsoft.com/office/drawing/2014/main" id="{2A4DD948-16D9-47F3-880E-69BF40A2CF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8CED433A-4441-4EF2-A360-2D5C19C7F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B465C2DE-8C29-3AD4-3C43-9C7A822F75D5}"/>
              </a:ext>
            </a:extLst>
          </p:cNvPr>
          <p:cNvSpPr>
            <a:spLocks noGrp="1"/>
          </p:cNvSpPr>
          <p:nvPr>
            <p:ph type="title"/>
          </p:nvPr>
        </p:nvSpPr>
        <p:spPr>
          <a:xfrm>
            <a:off x="7140575" y="549276"/>
            <a:ext cx="4500561" cy="4259814"/>
          </a:xfrm>
        </p:spPr>
        <p:txBody>
          <a:bodyPr vert="horz" lIns="91440" tIns="45720" rIns="91440" bIns="45720" rtlCol="0" anchor="b">
            <a:normAutofit fontScale="90000"/>
          </a:bodyPr>
          <a:lstStyle/>
          <a:p>
            <a:r>
              <a:rPr lang="en-US" sz="2200" dirty="0"/>
              <a:t>This graph displays the open and close prices of AAPL stock over time. The cyan line represents the open prices, and the purple line represents the close prices. The chart provides a visual representation of how the stock's price starts and ends each trading day, allowing for easy identification of trends and fluctuations in the stock's performance. The upward and downward movements in the graph highlight the volatility of the stock and its overall trend over the selected period. This type of visualization is useful for analyzing stock market behavior and making informed decisions.</a:t>
            </a:r>
          </a:p>
        </p:txBody>
      </p:sp>
      <p:pic>
        <p:nvPicPr>
          <p:cNvPr id="5" name="Content Placeholder 4" descr="A screen shot of a graph&#10;&#10;Description automatically generated">
            <a:extLst>
              <a:ext uri="{FF2B5EF4-FFF2-40B4-BE49-F238E27FC236}">
                <a16:creationId xmlns:a16="http://schemas.microsoft.com/office/drawing/2014/main" id="{28973A28-21EF-4767-8BAD-F3E0C0622EC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0000" y="1813626"/>
            <a:ext cx="6049714" cy="3221472"/>
          </a:xfrm>
          <a:prstGeom prst="rect">
            <a:avLst/>
          </a:prstGeom>
        </p:spPr>
      </p:pic>
    </p:spTree>
    <p:extLst>
      <p:ext uri="{BB962C8B-B14F-4D97-AF65-F5344CB8AC3E}">
        <p14:creationId xmlns:p14="http://schemas.microsoft.com/office/powerpoint/2010/main" val="2462198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67" name="Rectangle 66">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68" name="Oval 67">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69" name="Oval 68">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70" name="Group 69">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75" name="Rectangle 74">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6" name="Rectangle 75">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71" name="Group 70">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73" name="Rectangle 72">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4" name="Rectangle 73">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72" name="Rectangle 71">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78" name="Rectangle 77">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80" name="Rectangle 79">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1">
            <a:extLst>
              <a:ext uri="{FF2B5EF4-FFF2-40B4-BE49-F238E27FC236}">
                <a16:creationId xmlns:a16="http://schemas.microsoft.com/office/drawing/2014/main" id="{144E1B5F-649F-83EB-B20C-2839019F676D}"/>
              </a:ext>
            </a:extLst>
          </p:cNvPr>
          <p:cNvSpPr>
            <a:spLocks noGrp="1" noChangeArrowheads="1"/>
          </p:cNvSpPr>
          <p:nvPr>
            <p:ph type="title"/>
          </p:nvPr>
        </p:nvSpPr>
        <p:spPr bwMode="auto">
          <a:xfrm>
            <a:off x="550863" y="545125"/>
            <a:ext cx="4500562" cy="576774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0" marR="0" lvl="0" indent="0" fontAlgn="base">
              <a:spcAft>
                <a:spcPct val="0"/>
              </a:spcAft>
              <a:buClrTx/>
              <a:buSzTx/>
              <a:tabLst/>
            </a:pPr>
            <a:r>
              <a:rPr kumimoji="0" lang="en-US" altLang="en-US" sz="2200" b="0" i="0" u="none" strike="noStrike" cap="none" normalizeH="0" baseline="0">
                <a:ln>
                  <a:noFill/>
                </a:ln>
                <a:effectLst/>
              </a:rPr>
              <a:t>This graph displays the trading volume of AAPL stock over a selected period.</a:t>
            </a:r>
            <a:br>
              <a:rPr kumimoji="0" lang="en-US" altLang="en-US" sz="2200" b="0" i="0" u="none" strike="noStrike" cap="none" normalizeH="0" baseline="0">
                <a:ln>
                  <a:noFill/>
                </a:ln>
                <a:effectLst/>
              </a:rPr>
            </a:br>
            <a:r>
              <a:rPr kumimoji="0" lang="en-US" altLang="en-US" sz="2200" b="0" i="0" u="none" strike="noStrike" cap="none" normalizeH="0" baseline="0">
                <a:ln>
                  <a:noFill/>
                </a:ln>
                <a:effectLst/>
              </a:rPr>
              <a:t> The x-axis represents the date, while the y-axis shows the volume of shares traded.</a:t>
            </a:r>
            <a:br>
              <a:rPr kumimoji="0" lang="en-US" altLang="en-US" sz="2200" b="0" i="0" u="none" strike="noStrike" cap="none" normalizeH="0" baseline="0">
                <a:ln>
                  <a:noFill/>
                </a:ln>
                <a:effectLst/>
              </a:rPr>
            </a:br>
            <a:r>
              <a:rPr kumimoji="0" lang="en-US" altLang="en-US" sz="2200" b="0" i="0" u="none" strike="noStrike" cap="none" normalizeH="0" baseline="0">
                <a:ln>
                  <a:noFill/>
                </a:ln>
                <a:effectLst/>
              </a:rPr>
              <a:t> The graph highlights fluctuations in trading activity, with certain dates showing significantly </a:t>
            </a:r>
            <a:br>
              <a:rPr kumimoji="0" lang="en-US" altLang="en-US" sz="2200" b="0" i="0" u="none" strike="noStrike" cap="none" normalizeH="0" baseline="0">
                <a:ln>
                  <a:noFill/>
                </a:ln>
                <a:effectLst/>
              </a:rPr>
            </a:br>
            <a:r>
              <a:rPr kumimoji="0" lang="en-US" altLang="en-US" sz="2200" b="0" i="0" u="none" strike="noStrike" cap="none" normalizeH="0" baseline="0">
                <a:ln>
                  <a:noFill/>
                </a:ln>
                <a:effectLst/>
              </a:rPr>
              <a:t>higher volumes compared to others, indicating periods of increased market activity or interest in the stock. </a:t>
            </a:r>
            <a:br>
              <a:rPr kumimoji="0" lang="en-US" altLang="en-US" sz="2200" b="0" i="0" u="none" strike="noStrike" cap="none" normalizeH="0" baseline="0">
                <a:ln>
                  <a:noFill/>
                </a:ln>
                <a:effectLst/>
              </a:rPr>
            </a:br>
            <a:r>
              <a:rPr kumimoji="0" lang="en-US" altLang="en-US" sz="2200" b="0" i="0" u="none" strike="noStrike" cap="none" normalizeH="0" baseline="0">
                <a:ln>
                  <a:noFill/>
                </a:ln>
                <a:effectLst/>
              </a:rPr>
              <a:t>The data visualization helps to analyze the trading patterns and understand the trends in AAPL's market behavior.</a:t>
            </a:r>
          </a:p>
          <a:p>
            <a:pPr marL="0" marR="0" lvl="0" indent="0" fontAlgn="base">
              <a:spcAft>
                <a:spcPct val="0"/>
              </a:spcAft>
              <a:buClrTx/>
              <a:buSzTx/>
              <a:tabLst/>
            </a:pPr>
            <a:endParaRPr kumimoji="0" lang="en-US" altLang="en-US" sz="2200" b="0" i="0" u="none" strike="noStrike" cap="none" normalizeH="0" baseline="0">
              <a:ln>
                <a:noFill/>
              </a:ln>
              <a:effectLst/>
            </a:endParaRPr>
          </a:p>
        </p:txBody>
      </p:sp>
      <p:pic>
        <p:nvPicPr>
          <p:cNvPr id="5" name="Content Placeholder 4" descr="A screen shot of a graph&#10;&#10;Description automatically generated">
            <a:extLst>
              <a:ext uri="{FF2B5EF4-FFF2-40B4-BE49-F238E27FC236}">
                <a16:creationId xmlns:a16="http://schemas.microsoft.com/office/drawing/2014/main" id="{6DE8D3CD-CF6E-2031-470C-AA8EE3105AEB}"/>
              </a:ext>
            </a:extLst>
          </p:cNvPr>
          <p:cNvPicPr>
            <a:picLocks noGrp="1" noChangeAspect="1"/>
          </p:cNvPicPr>
          <p:nvPr>
            <p:ph idx="1"/>
          </p:nvPr>
        </p:nvPicPr>
        <p:blipFill>
          <a:blip r:embed="rId2">
            <a:alphaModFix/>
            <a:extLst>
              <a:ext uri="{28A0092B-C50C-407E-A947-70E740481C1C}">
                <a14:useLocalDpi xmlns:a14="http://schemas.microsoft.com/office/drawing/2010/main" val="0"/>
              </a:ext>
            </a:extLst>
          </a:blip>
          <a:srcRect l="4769" r="558" b="-1"/>
          <a:stretch/>
        </p:blipFill>
        <p:spPr>
          <a:xfrm>
            <a:off x="5232400" y="637296"/>
            <a:ext cx="6408735" cy="3604707"/>
          </a:xfrm>
          <a:prstGeom prst="rect">
            <a:avLst/>
          </a:prstGeom>
        </p:spPr>
      </p:pic>
    </p:spTree>
    <p:extLst>
      <p:ext uri="{BB962C8B-B14F-4D97-AF65-F5344CB8AC3E}">
        <p14:creationId xmlns:p14="http://schemas.microsoft.com/office/powerpoint/2010/main" val="2030354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69" name="Rectangle 68">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0" name="Oval 69">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1" name="Oval 70">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72" name="Rectangle 71">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3" name="Rectangle 72">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74" name="Rectangle 73">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5" name="Rectangle 74">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76" name="Rectangle 75">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77" name="Rectangle 76">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78" name="Rectangle 77">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9" name="Group 78">
            <a:extLst>
              <a:ext uri="{FF2B5EF4-FFF2-40B4-BE49-F238E27FC236}">
                <a16:creationId xmlns:a16="http://schemas.microsoft.com/office/drawing/2014/main" id="{6E2935B3-43F9-4F49-AEEE-A09015DDFF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80" name="Rectangle 79">
              <a:extLst>
                <a:ext uri="{FF2B5EF4-FFF2-40B4-BE49-F238E27FC236}">
                  <a16:creationId xmlns:a16="http://schemas.microsoft.com/office/drawing/2014/main" id="{823C3E9F-031F-4D06-B2D1-FBDE7797AE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AD6B24CB-2D97-4762-B34A-9FE40CECA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72E85C82-5A92-4169-B806-F7A311C1C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0" name="Group 59">
              <a:extLst>
                <a:ext uri="{FF2B5EF4-FFF2-40B4-BE49-F238E27FC236}">
                  <a16:creationId xmlns:a16="http://schemas.microsoft.com/office/drawing/2014/main" id="{536DD679-1C6F-4F84-9CA0-27B1ABCFD7D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65" name="Rectangle 64">
                <a:extLst>
                  <a:ext uri="{FF2B5EF4-FFF2-40B4-BE49-F238E27FC236}">
                    <a16:creationId xmlns:a16="http://schemas.microsoft.com/office/drawing/2014/main" id="{90EBB60D-86C6-45E0-AB7B-8C952F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E06710FE-8C5F-4C9D-AF9E-1A7CDAE4C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3" name="Group 82">
              <a:extLst>
                <a:ext uri="{FF2B5EF4-FFF2-40B4-BE49-F238E27FC236}">
                  <a16:creationId xmlns:a16="http://schemas.microsoft.com/office/drawing/2014/main" id="{38556C1B-E283-4483-ACD0-2808A242AC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63" name="Rectangle 62">
                <a:extLst>
                  <a:ext uri="{FF2B5EF4-FFF2-40B4-BE49-F238E27FC236}">
                    <a16:creationId xmlns:a16="http://schemas.microsoft.com/office/drawing/2014/main" id="{6575218D-6500-488D-AB87-B8B426C1CC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859891A-F84B-4F49-B829-12D780F42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61">
              <a:extLst>
                <a:ext uri="{FF2B5EF4-FFF2-40B4-BE49-F238E27FC236}">
                  <a16:creationId xmlns:a16="http://schemas.microsoft.com/office/drawing/2014/main" id="{2A4DD948-16D9-47F3-880E-69BF40A2CF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Rectangle 67">
            <a:extLst>
              <a:ext uri="{FF2B5EF4-FFF2-40B4-BE49-F238E27FC236}">
                <a16:creationId xmlns:a16="http://schemas.microsoft.com/office/drawing/2014/main" id="{8CED433A-4441-4EF2-A360-2D5C19C7F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4DF4B709-705A-3605-12F7-77FDA99906BA}"/>
              </a:ext>
            </a:extLst>
          </p:cNvPr>
          <p:cNvSpPr>
            <a:spLocks noGrp="1"/>
          </p:cNvSpPr>
          <p:nvPr>
            <p:ph type="title"/>
          </p:nvPr>
        </p:nvSpPr>
        <p:spPr>
          <a:xfrm>
            <a:off x="7140575" y="549276"/>
            <a:ext cx="4500561" cy="4259814"/>
          </a:xfrm>
        </p:spPr>
        <p:txBody>
          <a:bodyPr vert="horz" lIns="91440" tIns="45720" rIns="91440" bIns="45720" rtlCol="0" anchor="b">
            <a:normAutofit/>
          </a:bodyPr>
          <a:lstStyle/>
          <a:p>
            <a:r>
              <a:rPr lang="en-US" sz="2200" dirty="0"/>
              <a:t>This graph compares the highest and lowest prices of AAPL stock within a given timeframe. The red bar represents the highest recorded price at $237.23, while the blue bar represents the lowest recorded price at $164.07. This visualization provides a clear contrast between the peak and trough in the stock's price, helping to identify the range of price fluctuations over the selected period.</a:t>
            </a:r>
          </a:p>
        </p:txBody>
      </p:sp>
      <p:pic>
        <p:nvPicPr>
          <p:cNvPr id="5" name="Content Placeholder 4" descr="A screenshot of a computer&#10;&#10;Description automatically generated">
            <a:extLst>
              <a:ext uri="{FF2B5EF4-FFF2-40B4-BE49-F238E27FC236}">
                <a16:creationId xmlns:a16="http://schemas.microsoft.com/office/drawing/2014/main" id="{7CB8A0E0-F2DF-135F-2FA1-3A9F428E369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201" r="3126" b="-1"/>
          <a:stretch/>
        </p:blipFill>
        <p:spPr>
          <a:xfrm>
            <a:off x="540000" y="1722978"/>
            <a:ext cx="6049714" cy="3402769"/>
          </a:xfrm>
          <a:prstGeom prst="rect">
            <a:avLst/>
          </a:prstGeom>
        </p:spPr>
      </p:pic>
    </p:spTree>
    <p:extLst>
      <p:ext uri="{BB962C8B-B14F-4D97-AF65-F5344CB8AC3E}">
        <p14:creationId xmlns:p14="http://schemas.microsoft.com/office/powerpoint/2010/main" val="24871082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1" name="Rectangle 40">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2" name="Oval 41">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3" name="Oval 42">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49" name="Rectangle 48">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0" name="Rectangle 49">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47" name="Rectangle 46">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8" name="Rectangle 47">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6" name="Rectangle 45">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2" name="Rectangle 51">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54" name="Rectangle 53">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94883C-42E8-1C85-169E-EF5EB75691EA}"/>
              </a:ext>
            </a:extLst>
          </p:cNvPr>
          <p:cNvSpPr>
            <a:spLocks noGrp="1"/>
          </p:cNvSpPr>
          <p:nvPr>
            <p:ph type="title"/>
          </p:nvPr>
        </p:nvSpPr>
        <p:spPr>
          <a:xfrm>
            <a:off x="550863" y="545125"/>
            <a:ext cx="4500562" cy="5767748"/>
          </a:xfrm>
        </p:spPr>
        <p:txBody>
          <a:bodyPr vert="horz" lIns="91440" tIns="45720" rIns="91440" bIns="45720" rtlCol="0" anchor="t">
            <a:normAutofit/>
          </a:bodyPr>
          <a:lstStyle/>
          <a:p>
            <a:r>
              <a:rPr lang="en-US" sz="2900" dirty="0"/>
              <a:t>This graph compares the average opening price of AAPL stock over the recent 90 days. The bar shows that the average opening price during this period was $200.35. This visualization helps to identify the general trend of the stock's opening price over a significant time frame, offering insights into how the stock has performed recently at the start of trading days.</a:t>
            </a:r>
          </a:p>
        </p:txBody>
      </p:sp>
      <p:pic>
        <p:nvPicPr>
          <p:cNvPr id="5" name="Content Placeholder 4" descr="A screenshot of a computer&#10;&#10;Description automatically generated">
            <a:extLst>
              <a:ext uri="{FF2B5EF4-FFF2-40B4-BE49-F238E27FC236}">
                <a16:creationId xmlns:a16="http://schemas.microsoft.com/office/drawing/2014/main" id="{C2B53B84-BFC8-FF21-5247-BE675B3A662A}"/>
              </a:ext>
            </a:extLst>
          </p:cNvPr>
          <p:cNvPicPr>
            <a:picLocks noGrp="1" noChangeAspect="1"/>
          </p:cNvPicPr>
          <p:nvPr>
            <p:ph idx="1"/>
          </p:nvPr>
        </p:nvPicPr>
        <p:blipFill>
          <a:blip r:embed="rId2">
            <a:alphaModFix/>
            <a:extLst>
              <a:ext uri="{28A0092B-C50C-407E-A947-70E740481C1C}">
                <a14:useLocalDpi xmlns:a14="http://schemas.microsoft.com/office/drawing/2010/main" val="0"/>
              </a:ext>
            </a:extLst>
          </a:blip>
          <a:srcRect l="3312" r="2015" b="-1"/>
          <a:stretch/>
        </p:blipFill>
        <p:spPr>
          <a:xfrm>
            <a:off x="5232400" y="637296"/>
            <a:ext cx="6408735" cy="3604707"/>
          </a:xfrm>
          <a:prstGeom prst="rect">
            <a:avLst/>
          </a:prstGeom>
        </p:spPr>
      </p:pic>
    </p:spTree>
    <p:extLst>
      <p:ext uri="{BB962C8B-B14F-4D97-AF65-F5344CB8AC3E}">
        <p14:creationId xmlns:p14="http://schemas.microsoft.com/office/powerpoint/2010/main" val="3249930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69" name="Rectangle 68">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0" name="Oval 69">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1" name="Oval 70">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72" name="Rectangle 71">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3" name="Rectangle 72">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74" name="Rectangle 73">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5" name="Rectangle 74">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76" name="Rectangle 75">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77" name="Rectangle 76">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78" name="Rectangle 77">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6E2935B3-43F9-4F49-AEEE-A09015DDFF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57" name="Rectangle 56">
              <a:extLst>
                <a:ext uri="{FF2B5EF4-FFF2-40B4-BE49-F238E27FC236}">
                  <a16:creationId xmlns:a16="http://schemas.microsoft.com/office/drawing/2014/main" id="{823C3E9F-031F-4D06-B2D1-FBDE7797AE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AD6B24CB-2D97-4762-B34A-9FE40CECA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72E85C82-5A92-4169-B806-F7A311C1C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0" name="Group 59">
              <a:extLst>
                <a:ext uri="{FF2B5EF4-FFF2-40B4-BE49-F238E27FC236}">
                  <a16:creationId xmlns:a16="http://schemas.microsoft.com/office/drawing/2014/main" id="{536DD679-1C6F-4F84-9CA0-27B1ABCFD7D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65" name="Rectangle 64">
                <a:extLst>
                  <a:ext uri="{FF2B5EF4-FFF2-40B4-BE49-F238E27FC236}">
                    <a16:creationId xmlns:a16="http://schemas.microsoft.com/office/drawing/2014/main" id="{90EBB60D-86C6-45E0-AB7B-8C952F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E06710FE-8C5F-4C9D-AF9E-1A7CDAE4C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38556C1B-E283-4483-ACD0-2808A242AC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63" name="Rectangle 62">
                <a:extLst>
                  <a:ext uri="{FF2B5EF4-FFF2-40B4-BE49-F238E27FC236}">
                    <a16:creationId xmlns:a16="http://schemas.microsoft.com/office/drawing/2014/main" id="{6575218D-6500-488D-AB87-B8B426C1CC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859891A-F84B-4F49-B829-12D780F42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61">
              <a:extLst>
                <a:ext uri="{FF2B5EF4-FFF2-40B4-BE49-F238E27FC236}">
                  <a16:creationId xmlns:a16="http://schemas.microsoft.com/office/drawing/2014/main" id="{2A4DD948-16D9-47F3-880E-69BF40A2CF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Rectangle 67">
            <a:extLst>
              <a:ext uri="{FF2B5EF4-FFF2-40B4-BE49-F238E27FC236}">
                <a16:creationId xmlns:a16="http://schemas.microsoft.com/office/drawing/2014/main" id="{8CED433A-4441-4EF2-A360-2D5C19C7F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9E1AF996-71D9-5095-5A38-513B237A5426}"/>
              </a:ext>
            </a:extLst>
          </p:cNvPr>
          <p:cNvSpPr>
            <a:spLocks noGrp="1"/>
          </p:cNvSpPr>
          <p:nvPr>
            <p:ph type="title"/>
          </p:nvPr>
        </p:nvSpPr>
        <p:spPr>
          <a:xfrm>
            <a:off x="7140575" y="549276"/>
            <a:ext cx="4500561" cy="4259814"/>
          </a:xfrm>
        </p:spPr>
        <p:txBody>
          <a:bodyPr vert="horz" lIns="91440" tIns="45720" rIns="91440" bIns="45720" rtlCol="0" anchor="b">
            <a:normAutofit fontScale="90000"/>
          </a:bodyPr>
          <a:lstStyle/>
          <a:p>
            <a:r>
              <a:rPr lang="en-US" sz="2200" dirty="0"/>
              <a:t>This graph compares the opening and closing prices of AAPL stock over a series of consecutive trading days. The cyan bars represent the opening prices, and the purple bars represent the closing prices. The graph provides a visual comparison of how the stock's price changed within each day, showing whether the stock closed higher or lower than it opened. This type of chart is useful for analyzing daily price movements and identifying trends in the stock's performance over time.</a:t>
            </a:r>
          </a:p>
        </p:txBody>
      </p:sp>
      <p:pic>
        <p:nvPicPr>
          <p:cNvPr id="5" name="Content Placeholder 4" descr="A screenshot of a graph&#10;&#10;Description automatically generated">
            <a:extLst>
              <a:ext uri="{FF2B5EF4-FFF2-40B4-BE49-F238E27FC236}">
                <a16:creationId xmlns:a16="http://schemas.microsoft.com/office/drawing/2014/main" id="{FCD69410-FDB9-2577-E816-6458118FFDF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5078" r="4917"/>
          <a:stretch/>
        </p:blipFill>
        <p:spPr>
          <a:xfrm>
            <a:off x="540000" y="1722987"/>
            <a:ext cx="6049714" cy="3402750"/>
          </a:xfrm>
          <a:prstGeom prst="rect">
            <a:avLst/>
          </a:prstGeom>
        </p:spPr>
      </p:pic>
    </p:spTree>
    <p:extLst>
      <p:ext uri="{BB962C8B-B14F-4D97-AF65-F5344CB8AC3E}">
        <p14:creationId xmlns:p14="http://schemas.microsoft.com/office/powerpoint/2010/main" val="415532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54" name="Rectangle 53">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5" name="Oval 54">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6" name="Oval 55">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57" name="Group 56">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62" name="Rectangle 61">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63" name="Rectangle 62">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58" name="Group 57">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60" name="Rectangle 59">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61" name="Rectangle 60">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9" name="Rectangle 58">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65" name="Rectangle 64">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67" name="Rectangle 66">
            <a:extLst>
              <a:ext uri="{FF2B5EF4-FFF2-40B4-BE49-F238E27FC236}">
                <a16:creationId xmlns:a16="http://schemas.microsoft.com/office/drawing/2014/main" id="{9B9AACA9-BD92-429F-8047-0731DB46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itle 1">
            <a:extLst>
              <a:ext uri="{FF2B5EF4-FFF2-40B4-BE49-F238E27FC236}">
                <a16:creationId xmlns:a16="http://schemas.microsoft.com/office/drawing/2014/main" id="{02BD73BD-637A-948A-2B80-784ABDCF48C9}"/>
              </a:ext>
            </a:extLst>
          </p:cNvPr>
          <p:cNvSpPr>
            <a:spLocks noGrp="1"/>
          </p:cNvSpPr>
          <p:nvPr>
            <p:ph type="title"/>
          </p:nvPr>
        </p:nvSpPr>
        <p:spPr>
          <a:xfrm>
            <a:off x="540000" y="540000"/>
            <a:ext cx="11090272" cy="1065187"/>
          </a:xfrm>
        </p:spPr>
        <p:txBody>
          <a:bodyPr vert="horz" lIns="91440" tIns="45720" rIns="91440" bIns="45720" rtlCol="0" anchor="b">
            <a:normAutofit/>
          </a:bodyPr>
          <a:lstStyle/>
          <a:p>
            <a:pPr algn="ctr"/>
            <a:r>
              <a:rPr lang="en-US"/>
              <a:t>Back-End Code</a:t>
            </a:r>
          </a:p>
        </p:txBody>
      </p:sp>
      <p:pic>
        <p:nvPicPr>
          <p:cNvPr id="5" name="Content Placeholder 4" descr="A screen shot of a computer code&#10;&#10;Description automatically generated">
            <a:extLst>
              <a:ext uri="{FF2B5EF4-FFF2-40B4-BE49-F238E27FC236}">
                <a16:creationId xmlns:a16="http://schemas.microsoft.com/office/drawing/2014/main" id="{694D6DCD-9E70-BD95-AFA2-E59B5236DA92}"/>
              </a:ext>
            </a:extLst>
          </p:cNvPr>
          <p:cNvPicPr>
            <a:picLocks noGrp="1" noChangeAspect="1"/>
          </p:cNvPicPr>
          <p:nvPr>
            <p:ph idx="1"/>
          </p:nvPr>
        </p:nvPicPr>
        <p:blipFill>
          <a:blip r:embed="rId2">
            <a:alphaModFix/>
            <a:extLst>
              <a:ext uri="{28A0092B-C50C-407E-A947-70E740481C1C}">
                <a14:useLocalDpi xmlns:a14="http://schemas.microsoft.com/office/drawing/2010/main" val="0"/>
              </a:ext>
            </a:extLst>
          </a:blip>
          <a:srcRect r="43108"/>
          <a:stretch/>
        </p:blipFill>
        <p:spPr>
          <a:xfrm>
            <a:off x="2975441" y="2812884"/>
            <a:ext cx="6230252" cy="3504326"/>
          </a:xfrm>
          <a:prstGeom prst="rect">
            <a:avLst/>
          </a:prstGeom>
        </p:spPr>
      </p:pic>
    </p:spTree>
    <p:extLst>
      <p:ext uri="{BB962C8B-B14F-4D97-AF65-F5344CB8AC3E}">
        <p14:creationId xmlns:p14="http://schemas.microsoft.com/office/powerpoint/2010/main" val="1776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5ED88E92-14F3-4B58-9E48-1D79E139A8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57" name="Rectangle 56">
              <a:extLst>
                <a:ext uri="{FF2B5EF4-FFF2-40B4-BE49-F238E27FC236}">
                  <a16:creationId xmlns:a16="http://schemas.microsoft.com/office/drawing/2014/main" id="{A6466AE7-32B6-4334-AF41-B9387E6726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8" name="Oval 57">
              <a:extLst>
                <a:ext uri="{FF2B5EF4-FFF2-40B4-BE49-F238E27FC236}">
                  <a16:creationId xmlns:a16="http://schemas.microsoft.com/office/drawing/2014/main" id="{659C09F8-90CD-443F-9AA1-D08C56A605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9" name="Oval 58">
              <a:extLst>
                <a:ext uri="{FF2B5EF4-FFF2-40B4-BE49-F238E27FC236}">
                  <a16:creationId xmlns:a16="http://schemas.microsoft.com/office/drawing/2014/main" id="{DC7304AB-BE7D-45AC-A876-4A24543AE5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8E11922B-DDB3-46D7-B1BD-C1CCDB3C42E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60" name="Rectangle 59">
                <a:extLst>
                  <a:ext uri="{FF2B5EF4-FFF2-40B4-BE49-F238E27FC236}">
                    <a16:creationId xmlns:a16="http://schemas.microsoft.com/office/drawing/2014/main" id="{C580F8F6-E662-4BCD-AC9C-7E5DDBD5A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61" name="Rectangle 60">
                <a:extLst>
                  <a:ext uri="{FF2B5EF4-FFF2-40B4-BE49-F238E27FC236}">
                    <a16:creationId xmlns:a16="http://schemas.microsoft.com/office/drawing/2014/main" id="{9A333FE5-ADB0-48EE-A1A6-9AA36DA343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0B09CD4F-6DF4-48AA-BD35-23E3F2A643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62" name="Rectangle 61">
                <a:extLst>
                  <a:ext uri="{FF2B5EF4-FFF2-40B4-BE49-F238E27FC236}">
                    <a16:creationId xmlns:a16="http://schemas.microsoft.com/office/drawing/2014/main" id="{02223219-ACCC-42F2-A1B4-E3C8C8AB12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63" name="Rectangle 62">
                <a:extLst>
                  <a:ext uri="{FF2B5EF4-FFF2-40B4-BE49-F238E27FC236}">
                    <a16:creationId xmlns:a16="http://schemas.microsoft.com/office/drawing/2014/main" id="{1510B0E9-9BA0-4357-9E04-554C19BAA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64" name="Rectangle 63">
              <a:extLst>
                <a:ext uri="{FF2B5EF4-FFF2-40B4-BE49-F238E27FC236}">
                  <a16:creationId xmlns:a16="http://schemas.microsoft.com/office/drawing/2014/main" id="{DF06DA80-525A-4C9E-A441-50630AA772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65" name="Rectangle 64">
            <a:extLst>
              <a:ext uri="{FF2B5EF4-FFF2-40B4-BE49-F238E27FC236}">
                <a16:creationId xmlns:a16="http://schemas.microsoft.com/office/drawing/2014/main" id="{E841E027-8E53-4FEB-8605-2124D8573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C3513E61-BCB6-B472-59D2-DB0EA15E540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6000"/>
          <a:stretch/>
        </p:blipFill>
        <p:spPr>
          <a:xfrm>
            <a:off x="-688" y="-4"/>
            <a:ext cx="12192687" cy="6858000"/>
          </a:xfrm>
          <a:custGeom>
            <a:avLst/>
            <a:gdLst/>
            <a:ahLst/>
            <a:cxnLst/>
            <a:rect l="l" t="t" r="r" b="b"/>
            <a:pathLst>
              <a:path w="12192000" h="6858000">
                <a:moveTo>
                  <a:pt x="0" y="0"/>
                </a:moveTo>
                <a:lnTo>
                  <a:pt x="12192000" y="0"/>
                </a:lnTo>
                <a:lnTo>
                  <a:pt x="12192000" y="6858000"/>
                </a:lnTo>
                <a:lnTo>
                  <a:pt x="0" y="6858000"/>
                </a:lnTo>
                <a:close/>
              </a:path>
            </a:pathLst>
          </a:custGeom>
        </p:spPr>
      </p:pic>
    </p:spTree>
    <p:extLst>
      <p:ext uri="{BB962C8B-B14F-4D97-AF65-F5344CB8AC3E}">
        <p14:creationId xmlns:p14="http://schemas.microsoft.com/office/powerpoint/2010/main" val="41236425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1" name="Rectangle 40">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2" name="Oval 41">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3" name="Oval 42">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49" name="Rectangle 48">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0" name="Rectangle 49">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47" name="Rectangle 46">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8" name="Rectangle 47">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6" name="Rectangle 45">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2" name="Rectangle 51">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54" name="Rectangle 53">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6E2935B3-43F9-4F49-AEEE-A09015DDFF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57" name="Rectangle 56">
              <a:extLst>
                <a:ext uri="{FF2B5EF4-FFF2-40B4-BE49-F238E27FC236}">
                  <a16:creationId xmlns:a16="http://schemas.microsoft.com/office/drawing/2014/main" id="{823C3E9F-031F-4D06-B2D1-FBDE7797AE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AD6B24CB-2D97-4762-B34A-9FE40CECA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72E85C82-5A92-4169-B806-F7A311C1C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0" name="Group 59">
              <a:extLst>
                <a:ext uri="{FF2B5EF4-FFF2-40B4-BE49-F238E27FC236}">
                  <a16:creationId xmlns:a16="http://schemas.microsoft.com/office/drawing/2014/main" id="{536DD679-1C6F-4F84-9CA0-27B1ABCFD7D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65" name="Rectangle 64">
                <a:extLst>
                  <a:ext uri="{FF2B5EF4-FFF2-40B4-BE49-F238E27FC236}">
                    <a16:creationId xmlns:a16="http://schemas.microsoft.com/office/drawing/2014/main" id="{90EBB60D-86C6-45E0-AB7B-8C952F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E06710FE-8C5F-4C9D-AF9E-1A7CDAE4C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38556C1B-E283-4483-ACD0-2808A242AC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63" name="Rectangle 62">
                <a:extLst>
                  <a:ext uri="{FF2B5EF4-FFF2-40B4-BE49-F238E27FC236}">
                    <a16:creationId xmlns:a16="http://schemas.microsoft.com/office/drawing/2014/main" id="{6575218D-6500-488D-AB87-B8B426C1CC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859891A-F84B-4F49-B829-12D780F42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61">
              <a:extLst>
                <a:ext uri="{FF2B5EF4-FFF2-40B4-BE49-F238E27FC236}">
                  <a16:creationId xmlns:a16="http://schemas.microsoft.com/office/drawing/2014/main" id="{2A4DD948-16D9-47F3-880E-69BF40A2CF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Rectangle 67">
            <a:extLst>
              <a:ext uri="{FF2B5EF4-FFF2-40B4-BE49-F238E27FC236}">
                <a16:creationId xmlns:a16="http://schemas.microsoft.com/office/drawing/2014/main" id="{8CED433A-4441-4EF2-A360-2D5C19C7F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6" name="Rectangle 1">
            <a:extLst>
              <a:ext uri="{FF2B5EF4-FFF2-40B4-BE49-F238E27FC236}">
                <a16:creationId xmlns:a16="http://schemas.microsoft.com/office/drawing/2014/main" id="{14E498FA-2F63-8EF1-FE2F-0E4E8F390977}"/>
              </a:ext>
            </a:extLst>
          </p:cNvPr>
          <p:cNvSpPr>
            <a:spLocks noGrp="1" noChangeArrowheads="1"/>
          </p:cNvSpPr>
          <p:nvPr>
            <p:ph type="title"/>
          </p:nvPr>
        </p:nvSpPr>
        <p:spPr bwMode="auto">
          <a:xfrm>
            <a:off x="7129713" y="1774686"/>
            <a:ext cx="4500561" cy="425981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b" anchorCtr="0" compatLnSpc="1">
            <a:prstTxWarp prst="textNoShape">
              <a:avLst/>
            </a:prstTxWarp>
            <a:normAutofit fontScale="90000"/>
          </a:bodyPr>
          <a:lstStyle/>
          <a:p>
            <a:pPr marL="0" marR="0" lvl="0" indent="0" fontAlgn="base">
              <a:spcAft>
                <a:spcPct val="0"/>
              </a:spcAft>
              <a:buClrTx/>
              <a:buSzTx/>
              <a:tabLst/>
            </a:pPr>
            <a:r>
              <a:rPr kumimoji="0" lang="en-US" altLang="en-US" sz="2200" b="0" i="0" u="none" strike="noStrike" cap="none" normalizeH="0" baseline="0">
                <a:ln>
                  <a:noFill/>
                </a:ln>
                <a:effectLst/>
              </a:rPr>
              <a:t>This screenshot shows a Python Flask application setup in Visual Studio Code. The code snippet includes the configuration for connecting to a MongoDB database using the MongoClient and the setup of a background scheduler using APScheduler. The scheduler is set to execute the fetch_and_update_data function every 24 hours, which is designed to retrieve new data from an API and update the MongoDB database. The terminal below shows the Flask application running in debug mode, with several HTTP GET requests being processed successfully. This setup is part of a web application that likely serves dynamic content based on the data stored in MongoDB. </a:t>
            </a:r>
          </a:p>
        </p:txBody>
      </p:sp>
      <p:pic>
        <p:nvPicPr>
          <p:cNvPr id="5" name="Content Placeholder 4" descr="A screen shot of a computer&#10;&#10;Description automatically generated">
            <a:extLst>
              <a:ext uri="{FF2B5EF4-FFF2-40B4-BE49-F238E27FC236}">
                <a16:creationId xmlns:a16="http://schemas.microsoft.com/office/drawing/2014/main" id="{D5593F75-13D2-076C-367F-93FAA21810A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13328" b="-1"/>
          <a:stretch/>
        </p:blipFill>
        <p:spPr>
          <a:xfrm>
            <a:off x="540000" y="1722969"/>
            <a:ext cx="6049714" cy="3402787"/>
          </a:xfrm>
          <a:prstGeom prst="rect">
            <a:avLst/>
          </a:prstGeom>
        </p:spPr>
      </p:pic>
    </p:spTree>
    <p:extLst>
      <p:ext uri="{BB962C8B-B14F-4D97-AF65-F5344CB8AC3E}">
        <p14:creationId xmlns:p14="http://schemas.microsoft.com/office/powerpoint/2010/main" val="23366480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1" name="Rectangle 40">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2" name="Oval 41">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3" name="Oval 42">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49" name="Rectangle 48">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0" name="Rectangle 49">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47" name="Rectangle 46">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8" name="Rectangle 47">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6" name="Rectangle 45">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2" name="Rectangle 51">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54" name="Rectangle 53">
            <a:extLst>
              <a:ext uri="{FF2B5EF4-FFF2-40B4-BE49-F238E27FC236}">
                <a16:creationId xmlns:a16="http://schemas.microsoft.com/office/drawing/2014/main" id="{9B9AACA9-BD92-429F-8047-0731DB46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36849A-96FC-CC8A-A060-2B4429C38D25}"/>
              </a:ext>
            </a:extLst>
          </p:cNvPr>
          <p:cNvSpPr>
            <a:spLocks noGrp="1"/>
          </p:cNvSpPr>
          <p:nvPr>
            <p:ph type="title"/>
          </p:nvPr>
        </p:nvSpPr>
        <p:spPr>
          <a:xfrm>
            <a:off x="540000" y="540000"/>
            <a:ext cx="11090272" cy="1065187"/>
          </a:xfrm>
        </p:spPr>
        <p:txBody>
          <a:bodyPr vert="horz" lIns="91440" tIns="45720" rIns="91440" bIns="45720" rtlCol="0" anchor="b">
            <a:normAutofit/>
          </a:bodyPr>
          <a:lstStyle/>
          <a:p>
            <a:pPr algn="ctr"/>
            <a:r>
              <a:rPr lang="en-US"/>
              <a:t>Running API Calls</a:t>
            </a:r>
          </a:p>
        </p:txBody>
      </p:sp>
      <p:pic>
        <p:nvPicPr>
          <p:cNvPr id="5" name="Content Placeholder 4" descr="A computer screen shot of a program&#10;&#10;Description automatically generated">
            <a:extLst>
              <a:ext uri="{FF2B5EF4-FFF2-40B4-BE49-F238E27FC236}">
                <a16:creationId xmlns:a16="http://schemas.microsoft.com/office/drawing/2014/main" id="{4D600236-A9BF-1C93-14EF-876AD9523ACE}"/>
              </a:ext>
            </a:extLst>
          </p:cNvPr>
          <p:cNvPicPr>
            <a:picLocks noGrp="1" noChangeAspect="1"/>
          </p:cNvPicPr>
          <p:nvPr>
            <p:ph idx="1"/>
          </p:nvPr>
        </p:nvPicPr>
        <p:blipFill>
          <a:blip r:embed="rId2">
            <a:alphaModFix/>
            <a:extLst>
              <a:ext uri="{28A0092B-C50C-407E-A947-70E740481C1C}">
                <a14:useLocalDpi xmlns:a14="http://schemas.microsoft.com/office/drawing/2010/main" val="0"/>
              </a:ext>
            </a:extLst>
          </a:blip>
          <a:srcRect r="5327" b="-1"/>
          <a:stretch/>
        </p:blipFill>
        <p:spPr>
          <a:xfrm>
            <a:off x="2975434" y="2812884"/>
            <a:ext cx="6230267" cy="3504326"/>
          </a:xfrm>
          <a:prstGeom prst="rect">
            <a:avLst/>
          </a:prstGeom>
        </p:spPr>
      </p:pic>
    </p:spTree>
    <p:extLst>
      <p:ext uri="{BB962C8B-B14F-4D97-AF65-F5344CB8AC3E}">
        <p14:creationId xmlns:p14="http://schemas.microsoft.com/office/powerpoint/2010/main" val="11710901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1" name="Rectangle 40">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2" name="Oval 41">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3" name="Oval 42">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49" name="Rectangle 48">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0" name="Rectangle 49">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47" name="Rectangle 46">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8" name="Rectangle 47">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6" name="Rectangle 45">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2" name="Rectangle 51">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54" name="Rectangle 53">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6E2935B3-43F9-4F49-AEEE-A09015DDFF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57" name="Rectangle 56">
              <a:extLst>
                <a:ext uri="{FF2B5EF4-FFF2-40B4-BE49-F238E27FC236}">
                  <a16:creationId xmlns:a16="http://schemas.microsoft.com/office/drawing/2014/main" id="{823C3E9F-031F-4D06-B2D1-FBDE7797AE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AD6B24CB-2D97-4762-B34A-9FE40CECA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72E85C82-5A92-4169-B806-F7A311C1C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0" name="Group 59">
              <a:extLst>
                <a:ext uri="{FF2B5EF4-FFF2-40B4-BE49-F238E27FC236}">
                  <a16:creationId xmlns:a16="http://schemas.microsoft.com/office/drawing/2014/main" id="{536DD679-1C6F-4F84-9CA0-27B1ABCFD7D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65" name="Rectangle 64">
                <a:extLst>
                  <a:ext uri="{FF2B5EF4-FFF2-40B4-BE49-F238E27FC236}">
                    <a16:creationId xmlns:a16="http://schemas.microsoft.com/office/drawing/2014/main" id="{90EBB60D-86C6-45E0-AB7B-8C952F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E06710FE-8C5F-4C9D-AF9E-1A7CDAE4C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38556C1B-E283-4483-ACD0-2808A242AC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63" name="Rectangle 62">
                <a:extLst>
                  <a:ext uri="{FF2B5EF4-FFF2-40B4-BE49-F238E27FC236}">
                    <a16:creationId xmlns:a16="http://schemas.microsoft.com/office/drawing/2014/main" id="{6575218D-6500-488D-AB87-B8B426C1CC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859891A-F84B-4F49-B829-12D780F42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61">
              <a:extLst>
                <a:ext uri="{FF2B5EF4-FFF2-40B4-BE49-F238E27FC236}">
                  <a16:creationId xmlns:a16="http://schemas.microsoft.com/office/drawing/2014/main" id="{2A4DD948-16D9-47F3-880E-69BF40A2CF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Rectangle 67">
            <a:extLst>
              <a:ext uri="{FF2B5EF4-FFF2-40B4-BE49-F238E27FC236}">
                <a16:creationId xmlns:a16="http://schemas.microsoft.com/office/drawing/2014/main" id="{8CED433A-4441-4EF2-A360-2D5C19C7F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66006393-94E5-C06D-B13C-919CE08B6F6B}"/>
              </a:ext>
            </a:extLst>
          </p:cNvPr>
          <p:cNvSpPr>
            <a:spLocks noGrp="1"/>
          </p:cNvSpPr>
          <p:nvPr>
            <p:ph type="title"/>
          </p:nvPr>
        </p:nvSpPr>
        <p:spPr>
          <a:xfrm>
            <a:off x="7125381" y="1570980"/>
            <a:ext cx="4500561" cy="4259814"/>
          </a:xfrm>
        </p:spPr>
        <p:txBody>
          <a:bodyPr vert="horz" lIns="91440" tIns="45720" rIns="91440" bIns="45720" rtlCol="0" anchor="b">
            <a:normAutofit fontScale="90000"/>
          </a:bodyPr>
          <a:lstStyle/>
          <a:p>
            <a:r>
              <a:rPr lang="en-US" sz="2200" dirty="0"/>
              <a:t>This screenshot shows the MongoDB Atlas interface for the database named "Datafian1." The database contains two collections: "</a:t>
            </a:r>
            <a:r>
              <a:rPr lang="en-US" sz="2200" dirty="0" err="1"/>
              <a:t>AAPLStock</a:t>
            </a:r>
            <a:r>
              <a:rPr lang="en-US" sz="2200" dirty="0"/>
              <a:t>" and "</a:t>
            </a:r>
            <a:r>
              <a:rPr lang="en-US" sz="2200" dirty="0" err="1"/>
              <a:t>FinalProject</a:t>
            </a:r>
            <a:r>
              <a:rPr lang="en-US" sz="2200" dirty="0"/>
              <a:t>." The "</a:t>
            </a:r>
            <a:r>
              <a:rPr lang="en-US" sz="2200" dirty="0" err="1"/>
              <a:t>AAPLStock</a:t>
            </a:r>
            <a:r>
              <a:rPr lang="en-US" sz="2200" dirty="0"/>
              <a:t>" collection has 253 documents, with a logical data size of 33.5KB and a storage size of 116KB. The "</a:t>
            </a:r>
            <a:r>
              <a:rPr lang="en-US" sz="2200" dirty="0" err="1"/>
              <a:t>FinalProject</a:t>
            </a:r>
            <a:r>
              <a:rPr lang="en-US" sz="2200" dirty="0"/>
              <a:t>" collection contains 100 documents, with a logical data size of 13.58KB and a storage size of 24KB. The interface also displays metadata such as the average document size and the index size for each collection. This dashboard provides an overview of the data storage and organization within the MongoDB database, managed through MongoDB Atlas.SE</a:t>
            </a:r>
          </a:p>
        </p:txBody>
      </p:sp>
      <p:pic>
        <p:nvPicPr>
          <p:cNvPr id="5" name="Content Placeholder 4" descr="A screenshot of a computer&#10;&#10;Description automatically generated">
            <a:extLst>
              <a:ext uri="{FF2B5EF4-FFF2-40B4-BE49-F238E27FC236}">
                <a16:creationId xmlns:a16="http://schemas.microsoft.com/office/drawing/2014/main" id="{3C1AB146-6747-0A5D-204F-C72E69135A0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530" r="9243" b="-1"/>
          <a:stretch/>
        </p:blipFill>
        <p:spPr>
          <a:xfrm>
            <a:off x="540000" y="1722963"/>
            <a:ext cx="6049714" cy="3402799"/>
          </a:xfrm>
          <a:prstGeom prst="rect">
            <a:avLst/>
          </a:prstGeom>
        </p:spPr>
      </p:pic>
    </p:spTree>
    <p:extLst>
      <p:ext uri="{BB962C8B-B14F-4D97-AF65-F5344CB8AC3E}">
        <p14:creationId xmlns:p14="http://schemas.microsoft.com/office/powerpoint/2010/main" val="2075072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1F655-6E6E-4FEA-A8A8-E66F993E2052}"/>
              </a:ext>
            </a:extLst>
          </p:cNvPr>
          <p:cNvSpPr>
            <a:spLocks noGrp="1"/>
          </p:cNvSpPr>
          <p:nvPr>
            <p:ph type="title"/>
          </p:nvPr>
        </p:nvSpPr>
        <p:spPr/>
        <p:txBody>
          <a:bodyPr/>
          <a:lstStyle/>
          <a:p>
            <a:r>
              <a:rPr lang="en-IN" dirty="0"/>
              <a:t>Team Members</a:t>
            </a:r>
          </a:p>
        </p:txBody>
      </p:sp>
      <p:sp>
        <p:nvSpPr>
          <p:cNvPr id="3" name="Content Placeholder 2">
            <a:extLst>
              <a:ext uri="{FF2B5EF4-FFF2-40B4-BE49-F238E27FC236}">
                <a16:creationId xmlns:a16="http://schemas.microsoft.com/office/drawing/2014/main" id="{EC127EA0-0512-9A32-6B65-016B5174A79B}"/>
              </a:ext>
            </a:extLst>
          </p:cNvPr>
          <p:cNvSpPr>
            <a:spLocks noGrp="1"/>
          </p:cNvSpPr>
          <p:nvPr>
            <p:ph idx="1"/>
          </p:nvPr>
        </p:nvSpPr>
        <p:spPr/>
        <p:txBody>
          <a:bodyPr/>
          <a:lstStyle/>
          <a:p>
            <a:pPr marL="0" indent="0">
              <a:buNone/>
            </a:pPr>
            <a:r>
              <a:rPr lang="en-IN" dirty="0"/>
              <a:t>Bhuvan </a:t>
            </a:r>
            <a:r>
              <a:rPr lang="en-IN" dirty="0" err="1"/>
              <a:t>Chalasani</a:t>
            </a:r>
            <a:r>
              <a:rPr lang="en-IN" dirty="0"/>
              <a:t>                   Albin Reji 	               </a:t>
            </a:r>
            <a:r>
              <a:rPr lang="en-IN" dirty="0" err="1"/>
              <a:t>Vardharaj</a:t>
            </a:r>
            <a:r>
              <a:rPr lang="en-IN" dirty="0"/>
              <a:t> </a:t>
            </a:r>
            <a:r>
              <a:rPr lang="en-IN" dirty="0" err="1"/>
              <a:t>Konar</a:t>
            </a:r>
            <a:r>
              <a:rPr lang="en-IN" dirty="0"/>
              <a:t>     Gnana Pradeep </a:t>
            </a:r>
            <a:r>
              <a:rPr lang="en-IN" dirty="0" err="1"/>
              <a:t>Chodavarapu</a:t>
            </a:r>
            <a:endParaRPr lang="en-IN" dirty="0"/>
          </a:p>
        </p:txBody>
      </p:sp>
      <p:pic>
        <p:nvPicPr>
          <p:cNvPr id="5" name="Picture 4">
            <a:extLst>
              <a:ext uri="{FF2B5EF4-FFF2-40B4-BE49-F238E27FC236}">
                <a16:creationId xmlns:a16="http://schemas.microsoft.com/office/drawing/2014/main" id="{E2A5D073-D21B-B8A1-69CB-413DE48FFAEF}"/>
              </a:ext>
            </a:extLst>
          </p:cNvPr>
          <p:cNvPicPr>
            <a:picLocks noChangeAspect="1"/>
          </p:cNvPicPr>
          <p:nvPr/>
        </p:nvPicPr>
        <p:blipFill>
          <a:blip r:embed="rId2"/>
          <a:stretch>
            <a:fillRect/>
          </a:stretch>
        </p:blipFill>
        <p:spPr>
          <a:xfrm>
            <a:off x="301344" y="3280603"/>
            <a:ext cx="2515556" cy="25105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descr="A person in a suit&#10;&#10;Description automatically generated">
            <a:extLst>
              <a:ext uri="{FF2B5EF4-FFF2-40B4-BE49-F238E27FC236}">
                <a16:creationId xmlns:a16="http://schemas.microsoft.com/office/drawing/2014/main" id="{AC0569A6-7A68-1B23-8C02-D90C8D6B8F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5556" y="3230563"/>
            <a:ext cx="2596496" cy="261067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descr="A person standing in front of a garage door&#10;&#10;Description automatically generated">
            <a:extLst>
              <a:ext uri="{FF2B5EF4-FFF2-40B4-BE49-F238E27FC236}">
                <a16:creationId xmlns:a16="http://schemas.microsoft.com/office/drawing/2014/main" id="{9B5E2C28-3CB9-D582-2053-2018C583D2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90708" y="3230563"/>
            <a:ext cx="2656944" cy="275279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6" name="Picture 5" descr="A person sitting outside with a brick wall and a tree&#10;&#10;Description automatically generated">
            <a:extLst>
              <a:ext uri="{FF2B5EF4-FFF2-40B4-BE49-F238E27FC236}">
                <a16:creationId xmlns:a16="http://schemas.microsoft.com/office/drawing/2014/main" id="{3D1A9AB7-CFA0-E5F2-4058-78C047E6CE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38960" y="3270316"/>
            <a:ext cx="2713040" cy="271304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2657325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1" name="Rectangle 20">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23" name="Rectangle 22">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6E2935B3-43F9-4F49-AEEE-A09015DDFF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26" name="Rectangle 25">
              <a:extLst>
                <a:ext uri="{FF2B5EF4-FFF2-40B4-BE49-F238E27FC236}">
                  <a16:creationId xmlns:a16="http://schemas.microsoft.com/office/drawing/2014/main" id="{823C3E9F-031F-4D06-B2D1-FBDE7797AE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D6B24CB-2D97-4762-B34A-9FE40CECA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72E85C82-5A92-4169-B806-F7A311C1C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9" name="Group 28">
              <a:extLst>
                <a:ext uri="{FF2B5EF4-FFF2-40B4-BE49-F238E27FC236}">
                  <a16:creationId xmlns:a16="http://schemas.microsoft.com/office/drawing/2014/main" id="{536DD679-1C6F-4F84-9CA0-27B1ABCFD7D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34" name="Rectangle 33">
                <a:extLst>
                  <a:ext uri="{FF2B5EF4-FFF2-40B4-BE49-F238E27FC236}">
                    <a16:creationId xmlns:a16="http://schemas.microsoft.com/office/drawing/2014/main" id="{90EBB60D-86C6-45E0-AB7B-8C952F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06710FE-8C5F-4C9D-AF9E-1A7CDAE4C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38556C1B-E283-4483-ACD0-2808A242AC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32" name="Rectangle 31">
                <a:extLst>
                  <a:ext uri="{FF2B5EF4-FFF2-40B4-BE49-F238E27FC236}">
                    <a16:creationId xmlns:a16="http://schemas.microsoft.com/office/drawing/2014/main" id="{6575218D-6500-488D-AB87-B8B426C1CC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859891A-F84B-4F49-B829-12D780F42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Rectangle 30">
              <a:extLst>
                <a:ext uri="{FF2B5EF4-FFF2-40B4-BE49-F238E27FC236}">
                  <a16:creationId xmlns:a16="http://schemas.microsoft.com/office/drawing/2014/main" id="{2A4DD948-16D9-47F3-880E-69BF40A2CF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8CED433A-4441-4EF2-A360-2D5C19C7F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68221DE9-243E-8936-7A79-C0637242DC80}"/>
              </a:ext>
            </a:extLst>
          </p:cNvPr>
          <p:cNvSpPr>
            <a:spLocks noGrp="1"/>
          </p:cNvSpPr>
          <p:nvPr>
            <p:ph type="title"/>
          </p:nvPr>
        </p:nvSpPr>
        <p:spPr>
          <a:xfrm>
            <a:off x="7140575" y="549276"/>
            <a:ext cx="4500561" cy="4259814"/>
          </a:xfrm>
        </p:spPr>
        <p:txBody>
          <a:bodyPr vert="horz" lIns="91440" tIns="45720" rIns="91440" bIns="45720" rtlCol="0" anchor="b">
            <a:normAutofit/>
          </a:bodyPr>
          <a:lstStyle/>
          <a:p>
            <a:r>
              <a:rPr lang="en-US" sz="8800"/>
              <a:t>THANK YOU</a:t>
            </a:r>
          </a:p>
        </p:txBody>
      </p:sp>
      <p:pic>
        <p:nvPicPr>
          <p:cNvPr id="6" name="Graphic 5" descr="Handshake">
            <a:extLst>
              <a:ext uri="{FF2B5EF4-FFF2-40B4-BE49-F238E27FC236}">
                <a16:creationId xmlns:a16="http://schemas.microsoft.com/office/drawing/2014/main" id="{AE6868AD-8F05-8711-CB51-F1CC7EDAF0E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0494" y="540000"/>
            <a:ext cx="5768725" cy="5768725"/>
          </a:xfrm>
          <a:prstGeom prst="rect">
            <a:avLst/>
          </a:prstGeom>
        </p:spPr>
      </p:pic>
    </p:spTree>
    <p:extLst>
      <p:ext uri="{BB962C8B-B14F-4D97-AF65-F5344CB8AC3E}">
        <p14:creationId xmlns:p14="http://schemas.microsoft.com/office/powerpoint/2010/main" val="848469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nodeType="withEffect">
                                  <p:stCondLst>
                                    <p:cond delay="500"/>
                                  </p:stCondLst>
                                  <p:iterate>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E0D816-AE70-33BC-64CD-5FA4450745EE}"/>
              </a:ext>
            </a:extLst>
          </p:cNvPr>
          <p:cNvSpPr>
            <a:spLocks noGrp="1"/>
          </p:cNvSpPr>
          <p:nvPr>
            <p:ph type="title"/>
          </p:nvPr>
        </p:nvSpPr>
        <p:spPr>
          <a:xfrm>
            <a:off x="540000" y="540000"/>
            <a:ext cx="4500561" cy="5759450"/>
          </a:xfrm>
        </p:spPr>
        <p:txBody>
          <a:bodyPr anchor="t">
            <a:normAutofit/>
          </a:bodyPr>
          <a:lstStyle/>
          <a:p>
            <a:r>
              <a:rPr lang="en-US" sz="6600" dirty="0"/>
              <a:t>Description</a:t>
            </a:r>
            <a:endParaRPr lang="en-IN" sz="6600" dirty="0"/>
          </a:p>
        </p:txBody>
      </p:sp>
      <p:graphicFrame>
        <p:nvGraphicFramePr>
          <p:cNvPr id="5" name="Content Placeholder 2">
            <a:extLst>
              <a:ext uri="{FF2B5EF4-FFF2-40B4-BE49-F238E27FC236}">
                <a16:creationId xmlns:a16="http://schemas.microsoft.com/office/drawing/2014/main" id="{109713EE-7A7F-938E-2F66-7CDD61D19EC4}"/>
              </a:ext>
            </a:extLst>
          </p:cNvPr>
          <p:cNvGraphicFramePr>
            <a:graphicFrameLocks noGrp="1"/>
          </p:cNvGraphicFramePr>
          <p:nvPr>
            <p:ph idx="1"/>
            <p:extLst>
              <p:ext uri="{D42A27DB-BD31-4B8C-83A1-F6EECF244321}">
                <p14:modId xmlns:p14="http://schemas.microsoft.com/office/powerpoint/2010/main" val="2800004189"/>
              </p:ext>
            </p:extLst>
          </p:nvPr>
        </p:nvGraphicFramePr>
        <p:xfrm>
          <a:off x="5232400" y="540000"/>
          <a:ext cx="6408738"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53645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50" name="Rectangle 49">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1" name="Oval 50">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2" name="Oval 51">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53" name="Group 52">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58" name="Rectangle 57">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9" name="Rectangle 58">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54" name="Group 53">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56" name="Rectangle 55">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7" name="Rectangle 56">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5" name="Rectangle 54">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61" name="Rectangle 60">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63" name="Rectangle 62">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a:extLst>
              <a:ext uri="{FF2B5EF4-FFF2-40B4-BE49-F238E27FC236}">
                <a16:creationId xmlns:a16="http://schemas.microsoft.com/office/drawing/2014/main" id="{6E2935B3-43F9-4F49-AEEE-A09015DDFF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66" name="Rectangle 65">
              <a:extLst>
                <a:ext uri="{FF2B5EF4-FFF2-40B4-BE49-F238E27FC236}">
                  <a16:creationId xmlns:a16="http://schemas.microsoft.com/office/drawing/2014/main" id="{823C3E9F-031F-4D06-B2D1-FBDE7797AE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D6B24CB-2D97-4762-B34A-9FE40CECA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72E85C82-5A92-4169-B806-F7A311C1C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536DD679-1C6F-4F84-9CA0-27B1ABCFD7D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74" name="Rectangle 73">
                <a:extLst>
                  <a:ext uri="{FF2B5EF4-FFF2-40B4-BE49-F238E27FC236}">
                    <a16:creationId xmlns:a16="http://schemas.microsoft.com/office/drawing/2014/main" id="{90EBB60D-86C6-45E0-AB7B-8C952F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E06710FE-8C5F-4C9D-AF9E-1A7CDAE4C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38556C1B-E283-4483-ACD0-2808A242AC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72" name="Rectangle 71">
                <a:extLst>
                  <a:ext uri="{FF2B5EF4-FFF2-40B4-BE49-F238E27FC236}">
                    <a16:creationId xmlns:a16="http://schemas.microsoft.com/office/drawing/2014/main" id="{6575218D-6500-488D-AB87-B8B426C1CC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859891A-F84B-4F49-B829-12D780F42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2A4DD948-16D9-47F3-880E-69BF40A2CF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Rectangle 76">
            <a:extLst>
              <a:ext uri="{FF2B5EF4-FFF2-40B4-BE49-F238E27FC236}">
                <a16:creationId xmlns:a16="http://schemas.microsoft.com/office/drawing/2014/main" id="{8CED433A-4441-4EF2-A360-2D5C19C7F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4B8DE03B-B03A-6D08-8689-709D364DB24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080" r="3253"/>
          <a:stretch/>
        </p:blipFill>
        <p:spPr>
          <a:xfrm>
            <a:off x="1601698" y="730138"/>
            <a:ext cx="9112636" cy="5125838"/>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0EC35BFD-4B02-AFF8-7678-E6AC99696E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0500"/>
            <a:ext cx="12192000" cy="6477000"/>
          </a:xfrm>
          <a:prstGeom prst="rect">
            <a:avLst/>
          </a:prstGeom>
        </p:spPr>
      </p:pic>
    </p:spTree>
    <p:extLst>
      <p:ext uri="{BB962C8B-B14F-4D97-AF65-F5344CB8AC3E}">
        <p14:creationId xmlns:p14="http://schemas.microsoft.com/office/powerpoint/2010/main" val="1030135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69" name="Rectangle 68">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0" name="Oval 69">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1" name="Oval 70">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72" name="Rectangle 71">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3" name="Rectangle 72">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74" name="Rectangle 73">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5" name="Rectangle 74">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76" name="Rectangle 75">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77" name="Rectangle 76">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78" name="Rectangle 77">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6E2935B3-43F9-4F49-AEEE-A09015DDFF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57" name="Rectangle 56">
              <a:extLst>
                <a:ext uri="{FF2B5EF4-FFF2-40B4-BE49-F238E27FC236}">
                  <a16:creationId xmlns:a16="http://schemas.microsoft.com/office/drawing/2014/main" id="{823C3E9F-031F-4D06-B2D1-FBDE7797AE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AD6B24CB-2D97-4762-B34A-9FE40CECA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72E85C82-5A92-4169-B806-F7A311C1C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0" name="Group 59">
              <a:extLst>
                <a:ext uri="{FF2B5EF4-FFF2-40B4-BE49-F238E27FC236}">
                  <a16:creationId xmlns:a16="http://schemas.microsoft.com/office/drawing/2014/main" id="{536DD679-1C6F-4F84-9CA0-27B1ABCFD7D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65" name="Rectangle 64">
                <a:extLst>
                  <a:ext uri="{FF2B5EF4-FFF2-40B4-BE49-F238E27FC236}">
                    <a16:creationId xmlns:a16="http://schemas.microsoft.com/office/drawing/2014/main" id="{90EBB60D-86C6-45E0-AB7B-8C952F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E06710FE-8C5F-4C9D-AF9E-1A7CDAE4C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38556C1B-E283-4483-ACD0-2808A242AC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63" name="Rectangle 62">
                <a:extLst>
                  <a:ext uri="{FF2B5EF4-FFF2-40B4-BE49-F238E27FC236}">
                    <a16:creationId xmlns:a16="http://schemas.microsoft.com/office/drawing/2014/main" id="{6575218D-6500-488D-AB87-B8B426C1CC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859891A-F84B-4F49-B829-12D780F42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61">
              <a:extLst>
                <a:ext uri="{FF2B5EF4-FFF2-40B4-BE49-F238E27FC236}">
                  <a16:creationId xmlns:a16="http://schemas.microsoft.com/office/drawing/2014/main" id="{2A4DD948-16D9-47F3-880E-69BF40A2CF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Rectangle 67">
            <a:extLst>
              <a:ext uri="{FF2B5EF4-FFF2-40B4-BE49-F238E27FC236}">
                <a16:creationId xmlns:a16="http://schemas.microsoft.com/office/drawing/2014/main" id="{8CED433A-4441-4EF2-A360-2D5C19C7F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AAF1944F-7F27-A50A-1C1E-79BEA42EFC88}"/>
              </a:ext>
            </a:extLst>
          </p:cNvPr>
          <p:cNvSpPr>
            <a:spLocks noGrp="1"/>
          </p:cNvSpPr>
          <p:nvPr>
            <p:ph type="title"/>
          </p:nvPr>
        </p:nvSpPr>
        <p:spPr>
          <a:xfrm>
            <a:off x="7140575" y="549276"/>
            <a:ext cx="4500561" cy="4259814"/>
          </a:xfrm>
        </p:spPr>
        <p:txBody>
          <a:bodyPr vert="horz" lIns="91440" tIns="45720" rIns="91440" bIns="45720" rtlCol="0" anchor="b">
            <a:normAutofit/>
          </a:bodyPr>
          <a:lstStyle/>
          <a:p>
            <a:r>
              <a:rPr lang="en-US" sz="8800"/>
              <a:t>Front-End</a:t>
            </a:r>
          </a:p>
        </p:txBody>
      </p:sp>
      <p:pic>
        <p:nvPicPr>
          <p:cNvPr id="5" name="Content Placeholder 4" descr="A screenshot of a computer&#10;&#10;Description automatically generated">
            <a:extLst>
              <a:ext uri="{FF2B5EF4-FFF2-40B4-BE49-F238E27FC236}">
                <a16:creationId xmlns:a16="http://schemas.microsoft.com/office/drawing/2014/main" id="{D6058D46-860B-7547-FC74-463EF3BBBE6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5327" b="-1"/>
          <a:stretch/>
        </p:blipFill>
        <p:spPr>
          <a:xfrm>
            <a:off x="539999" y="271886"/>
            <a:ext cx="10950092" cy="6036837"/>
          </a:xfrm>
          <a:prstGeom prst="rect">
            <a:avLst/>
          </a:prstGeom>
        </p:spPr>
      </p:pic>
    </p:spTree>
    <p:extLst>
      <p:ext uri="{BB962C8B-B14F-4D97-AF65-F5344CB8AC3E}">
        <p14:creationId xmlns:p14="http://schemas.microsoft.com/office/powerpoint/2010/main" val="17767532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1" name="Rectangle 40">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2" name="Oval 41">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3" name="Oval 42">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49" name="Rectangle 48">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0" name="Rectangle 49">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47" name="Rectangle 46">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8" name="Rectangle 47">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6" name="Rectangle 45">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2" name="Rectangle 51">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54" name="Rectangle 53">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6E2935B3-43F9-4F49-AEEE-A09015DDFF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57" name="Rectangle 56">
              <a:extLst>
                <a:ext uri="{FF2B5EF4-FFF2-40B4-BE49-F238E27FC236}">
                  <a16:creationId xmlns:a16="http://schemas.microsoft.com/office/drawing/2014/main" id="{823C3E9F-031F-4D06-B2D1-FBDE7797AE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AD6B24CB-2D97-4762-B34A-9FE40CECA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72E85C82-5A92-4169-B806-F7A311C1C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0" name="Group 59">
              <a:extLst>
                <a:ext uri="{FF2B5EF4-FFF2-40B4-BE49-F238E27FC236}">
                  <a16:creationId xmlns:a16="http://schemas.microsoft.com/office/drawing/2014/main" id="{536DD679-1C6F-4F84-9CA0-27B1ABCFD7D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65" name="Rectangle 64">
                <a:extLst>
                  <a:ext uri="{FF2B5EF4-FFF2-40B4-BE49-F238E27FC236}">
                    <a16:creationId xmlns:a16="http://schemas.microsoft.com/office/drawing/2014/main" id="{90EBB60D-86C6-45E0-AB7B-8C952F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E06710FE-8C5F-4C9D-AF9E-1A7CDAE4C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38556C1B-E283-4483-ACD0-2808A242AC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63" name="Rectangle 62">
                <a:extLst>
                  <a:ext uri="{FF2B5EF4-FFF2-40B4-BE49-F238E27FC236}">
                    <a16:creationId xmlns:a16="http://schemas.microsoft.com/office/drawing/2014/main" id="{6575218D-6500-488D-AB87-B8B426C1CC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859891A-F84B-4F49-B829-12D780F42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61">
              <a:extLst>
                <a:ext uri="{FF2B5EF4-FFF2-40B4-BE49-F238E27FC236}">
                  <a16:creationId xmlns:a16="http://schemas.microsoft.com/office/drawing/2014/main" id="{2A4DD948-16D9-47F3-880E-69BF40A2CF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Rectangle 67">
            <a:extLst>
              <a:ext uri="{FF2B5EF4-FFF2-40B4-BE49-F238E27FC236}">
                <a16:creationId xmlns:a16="http://schemas.microsoft.com/office/drawing/2014/main" id="{8CED433A-4441-4EF2-A360-2D5C19C7F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E00F7620-C720-24EB-91AC-BC2450F0B4B0}"/>
              </a:ext>
            </a:extLst>
          </p:cNvPr>
          <p:cNvSpPr>
            <a:spLocks noGrp="1"/>
          </p:cNvSpPr>
          <p:nvPr>
            <p:ph type="title"/>
          </p:nvPr>
        </p:nvSpPr>
        <p:spPr>
          <a:xfrm>
            <a:off x="7151439" y="1108994"/>
            <a:ext cx="4500561" cy="4259814"/>
          </a:xfrm>
        </p:spPr>
        <p:txBody>
          <a:bodyPr vert="horz" lIns="91440" tIns="45720" rIns="91440" bIns="45720" rtlCol="0" anchor="b">
            <a:normAutofit fontScale="90000"/>
          </a:bodyPr>
          <a:lstStyle/>
          <a:p>
            <a:r>
              <a:rPr lang="en-US" sz="2200" dirty="0"/>
              <a:t>This screenshot displays raw JSON data fetched from an API, representing stock market information for a specific date range. Each entry includes details such as the stock's close, high, low, and open prices, as well as the trading volume and count for each day. The timestamp field indicates the specific date and time of each record. This type of data is typically used for further processing, analysis, or visualization in a web application or data analysis tool, providing a structured format for storing and retrieving stock market data.</a:t>
            </a:r>
          </a:p>
        </p:txBody>
      </p:sp>
      <p:pic>
        <p:nvPicPr>
          <p:cNvPr id="5" name="Content Placeholder 4" descr="A screenshot of a computer&#10;&#10;Description automatically generated">
            <a:extLst>
              <a:ext uri="{FF2B5EF4-FFF2-40B4-BE49-F238E27FC236}">
                <a16:creationId xmlns:a16="http://schemas.microsoft.com/office/drawing/2014/main" id="{B27E53D7-E025-59E1-A5B2-03373DC9845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5327" b="-1"/>
          <a:stretch/>
        </p:blipFill>
        <p:spPr>
          <a:xfrm>
            <a:off x="190092" y="909241"/>
            <a:ext cx="6527810" cy="4577159"/>
          </a:xfrm>
          <a:prstGeom prst="rect">
            <a:avLst/>
          </a:prstGeom>
        </p:spPr>
      </p:pic>
    </p:spTree>
    <p:extLst>
      <p:ext uri="{BB962C8B-B14F-4D97-AF65-F5344CB8AC3E}">
        <p14:creationId xmlns:p14="http://schemas.microsoft.com/office/powerpoint/2010/main" val="447880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5ED88E92-14F3-4B58-9E48-1D79E139A8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1" name="Rectangle 40">
              <a:extLst>
                <a:ext uri="{FF2B5EF4-FFF2-40B4-BE49-F238E27FC236}">
                  <a16:creationId xmlns:a16="http://schemas.microsoft.com/office/drawing/2014/main" id="{A6466AE7-32B6-4334-AF41-B9387E6726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2" name="Oval 41">
              <a:extLst>
                <a:ext uri="{FF2B5EF4-FFF2-40B4-BE49-F238E27FC236}">
                  <a16:creationId xmlns:a16="http://schemas.microsoft.com/office/drawing/2014/main" id="{659C09F8-90CD-443F-9AA1-D08C56A605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3" name="Oval 42">
              <a:extLst>
                <a:ext uri="{FF2B5EF4-FFF2-40B4-BE49-F238E27FC236}">
                  <a16:creationId xmlns:a16="http://schemas.microsoft.com/office/drawing/2014/main" id="{DC7304AB-BE7D-45AC-A876-4A24543AE5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8E11922B-DDB3-46D7-B1BD-C1CCDB3C42E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49" name="Rectangle 48">
                <a:extLst>
                  <a:ext uri="{FF2B5EF4-FFF2-40B4-BE49-F238E27FC236}">
                    <a16:creationId xmlns:a16="http://schemas.microsoft.com/office/drawing/2014/main" id="{C580F8F6-E662-4BCD-AC9C-7E5DDBD5A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0" name="Rectangle 49">
                <a:extLst>
                  <a:ext uri="{FF2B5EF4-FFF2-40B4-BE49-F238E27FC236}">
                    <a16:creationId xmlns:a16="http://schemas.microsoft.com/office/drawing/2014/main" id="{9A333FE5-ADB0-48EE-A1A6-9AA36DA343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0B09CD4F-6DF4-48AA-BD35-23E3F2A643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47" name="Rectangle 46">
                <a:extLst>
                  <a:ext uri="{FF2B5EF4-FFF2-40B4-BE49-F238E27FC236}">
                    <a16:creationId xmlns:a16="http://schemas.microsoft.com/office/drawing/2014/main" id="{02223219-ACCC-42F2-A1B4-E3C8C8AB12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8" name="Rectangle 47">
                <a:extLst>
                  <a:ext uri="{FF2B5EF4-FFF2-40B4-BE49-F238E27FC236}">
                    <a16:creationId xmlns:a16="http://schemas.microsoft.com/office/drawing/2014/main" id="{1510B0E9-9BA0-4357-9E04-554C19BAA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6" name="Rectangle 45">
              <a:extLst>
                <a:ext uri="{FF2B5EF4-FFF2-40B4-BE49-F238E27FC236}">
                  <a16:creationId xmlns:a16="http://schemas.microsoft.com/office/drawing/2014/main" id="{DF06DA80-525A-4C9E-A441-50630AA772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2" name="Rectangle 51">
            <a:extLst>
              <a:ext uri="{FF2B5EF4-FFF2-40B4-BE49-F238E27FC236}">
                <a16:creationId xmlns:a16="http://schemas.microsoft.com/office/drawing/2014/main" id="{E841E027-8E53-4FEB-8605-2124D8573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85674AA2-8611-0CB3-0F7A-4650E983EAA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5333"/>
          <a:stretch/>
        </p:blipFill>
        <p:spPr>
          <a:xfrm>
            <a:off x="-688" y="-4"/>
            <a:ext cx="12192687" cy="6858000"/>
          </a:xfrm>
          <a:custGeom>
            <a:avLst/>
            <a:gdLst/>
            <a:ahLst/>
            <a:cxnLst/>
            <a:rect l="l" t="t" r="r" b="b"/>
            <a:pathLst>
              <a:path w="12192000" h="6858000">
                <a:moveTo>
                  <a:pt x="0" y="0"/>
                </a:moveTo>
                <a:lnTo>
                  <a:pt x="12192000" y="0"/>
                </a:lnTo>
                <a:lnTo>
                  <a:pt x="12192000" y="6858000"/>
                </a:lnTo>
                <a:lnTo>
                  <a:pt x="0" y="6858000"/>
                </a:lnTo>
                <a:close/>
              </a:path>
            </a:pathLst>
          </a:custGeom>
        </p:spPr>
      </p:pic>
    </p:spTree>
    <p:extLst>
      <p:ext uri="{BB962C8B-B14F-4D97-AF65-F5344CB8AC3E}">
        <p14:creationId xmlns:p14="http://schemas.microsoft.com/office/powerpoint/2010/main" val="3627612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5ED88E92-14F3-4B58-9E48-1D79E139A8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1" name="Rectangle 40">
              <a:extLst>
                <a:ext uri="{FF2B5EF4-FFF2-40B4-BE49-F238E27FC236}">
                  <a16:creationId xmlns:a16="http://schemas.microsoft.com/office/drawing/2014/main" id="{A6466AE7-32B6-4334-AF41-B9387E6726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2" name="Oval 41">
              <a:extLst>
                <a:ext uri="{FF2B5EF4-FFF2-40B4-BE49-F238E27FC236}">
                  <a16:creationId xmlns:a16="http://schemas.microsoft.com/office/drawing/2014/main" id="{659C09F8-90CD-443F-9AA1-D08C56A605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3" name="Oval 42">
              <a:extLst>
                <a:ext uri="{FF2B5EF4-FFF2-40B4-BE49-F238E27FC236}">
                  <a16:creationId xmlns:a16="http://schemas.microsoft.com/office/drawing/2014/main" id="{DC7304AB-BE7D-45AC-A876-4A24543AE5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44" name="Group 43">
              <a:extLst>
                <a:ext uri="{FF2B5EF4-FFF2-40B4-BE49-F238E27FC236}">
                  <a16:creationId xmlns:a16="http://schemas.microsoft.com/office/drawing/2014/main" id="{8E11922B-DDB3-46D7-B1BD-C1CCDB3C42E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49" name="Rectangle 48">
                <a:extLst>
                  <a:ext uri="{FF2B5EF4-FFF2-40B4-BE49-F238E27FC236}">
                    <a16:creationId xmlns:a16="http://schemas.microsoft.com/office/drawing/2014/main" id="{C580F8F6-E662-4BCD-AC9C-7E5DDBD5A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50" name="Rectangle 49">
                <a:extLst>
                  <a:ext uri="{FF2B5EF4-FFF2-40B4-BE49-F238E27FC236}">
                    <a16:creationId xmlns:a16="http://schemas.microsoft.com/office/drawing/2014/main" id="{9A333FE5-ADB0-48EE-A1A6-9AA36DA343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5" name="Group 44">
              <a:extLst>
                <a:ext uri="{FF2B5EF4-FFF2-40B4-BE49-F238E27FC236}">
                  <a16:creationId xmlns:a16="http://schemas.microsoft.com/office/drawing/2014/main" id="{0B09CD4F-6DF4-48AA-BD35-23E3F2A643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47" name="Rectangle 46">
                <a:extLst>
                  <a:ext uri="{FF2B5EF4-FFF2-40B4-BE49-F238E27FC236}">
                    <a16:creationId xmlns:a16="http://schemas.microsoft.com/office/drawing/2014/main" id="{02223219-ACCC-42F2-A1B4-E3C8C8AB12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8" name="Rectangle 47">
                <a:extLst>
                  <a:ext uri="{FF2B5EF4-FFF2-40B4-BE49-F238E27FC236}">
                    <a16:creationId xmlns:a16="http://schemas.microsoft.com/office/drawing/2014/main" id="{1510B0E9-9BA0-4357-9E04-554C19BAA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6" name="Rectangle 45">
              <a:extLst>
                <a:ext uri="{FF2B5EF4-FFF2-40B4-BE49-F238E27FC236}">
                  <a16:creationId xmlns:a16="http://schemas.microsoft.com/office/drawing/2014/main" id="{DF06DA80-525A-4C9E-A441-50630AA772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2" name="Rectangle 51">
            <a:extLst>
              <a:ext uri="{FF2B5EF4-FFF2-40B4-BE49-F238E27FC236}">
                <a16:creationId xmlns:a16="http://schemas.microsoft.com/office/drawing/2014/main" id="{E841E027-8E53-4FEB-8605-2124D8573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A3C5930A-0864-60B0-D95B-5C3B4C7157B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 r="5330"/>
          <a:stretch/>
        </p:blipFill>
        <p:spPr>
          <a:xfrm>
            <a:off x="-688" y="-4"/>
            <a:ext cx="12192687" cy="6858000"/>
          </a:xfrm>
          <a:custGeom>
            <a:avLst/>
            <a:gdLst/>
            <a:ahLst/>
            <a:cxnLst/>
            <a:rect l="l" t="t" r="r" b="b"/>
            <a:pathLst>
              <a:path w="12192000" h="6858000">
                <a:moveTo>
                  <a:pt x="0" y="0"/>
                </a:moveTo>
                <a:lnTo>
                  <a:pt x="12192000" y="0"/>
                </a:lnTo>
                <a:lnTo>
                  <a:pt x="12192000" y="6858000"/>
                </a:lnTo>
                <a:lnTo>
                  <a:pt x="0" y="6858000"/>
                </a:lnTo>
                <a:close/>
              </a:path>
            </a:pathLst>
          </a:custGeom>
        </p:spPr>
      </p:pic>
    </p:spTree>
    <p:extLst>
      <p:ext uri="{BB962C8B-B14F-4D97-AF65-F5344CB8AC3E}">
        <p14:creationId xmlns:p14="http://schemas.microsoft.com/office/powerpoint/2010/main" val="2760528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938E2-CB4F-0057-D099-AE81F100E29D}"/>
              </a:ext>
            </a:extLst>
          </p:cNvPr>
          <p:cNvSpPr>
            <a:spLocks noGrp="1"/>
          </p:cNvSpPr>
          <p:nvPr>
            <p:ph type="title"/>
          </p:nvPr>
        </p:nvSpPr>
        <p:spPr/>
        <p:txBody>
          <a:bodyPr/>
          <a:lstStyle/>
          <a:p>
            <a:endParaRPr lang="en-IN" dirty="0"/>
          </a:p>
        </p:txBody>
      </p:sp>
      <p:pic>
        <p:nvPicPr>
          <p:cNvPr id="5" name="Content Placeholder 4" descr="A screen shot of a graph&#10;&#10;Description automatically generated">
            <a:extLst>
              <a:ext uri="{FF2B5EF4-FFF2-40B4-BE49-F238E27FC236}">
                <a16:creationId xmlns:a16="http://schemas.microsoft.com/office/drawing/2014/main" id="{B1B9A238-8BDA-05C0-E49D-79FB6B937F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46383"/>
            <a:ext cx="12110926" cy="6433930"/>
          </a:xfrm>
        </p:spPr>
      </p:pic>
    </p:spTree>
    <p:extLst>
      <p:ext uri="{BB962C8B-B14F-4D97-AF65-F5344CB8AC3E}">
        <p14:creationId xmlns:p14="http://schemas.microsoft.com/office/powerpoint/2010/main" val="2405294478"/>
      </p:ext>
    </p:extLst>
  </p:cSld>
  <p:clrMapOvr>
    <a:masterClrMapping/>
  </p:clrMapOvr>
</p:sld>
</file>

<file path=ppt/theme/theme1.xml><?xml version="1.0" encoding="utf-8"?>
<a:theme xmlns:a="http://schemas.openxmlformats.org/drawingml/2006/main" name="GlowVTI">
  <a:themeElements>
    <a:clrScheme name="Glow">
      <a:dk1>
        <a:sysClr val="windowText" lastClr="000000"/>
      </a:dk1>
      <a:lt1>
        <a:sysClr val="window" lastClr="FFFFFF"/>
      </a:lt1>
      <a:dk2>
        <a:srgbClr val="000000"/>
      </a:dk2>
      <a:lt2>
        <a:srgbClr val="F2F2F2"/>
      </a:lt2>
      <a:accent1>
        <a:srgbClr val="00BAC8"/>
      </a:accent1>
      <a:accent2>
        <a:srgbClr val="794DFF"/>
      </a:accent2>
      <a:accent3>
        <a:srgbClr val="00D17D"/>
      </a:accent3>
      <a:accent4>
        <a:srgbClr val="E69500"/>
      </a:accent4>
      <a:accent5>
        <a:srgbClr val="FE5D21"/>
      </a:accent5>
      <a:accent6>
        <a:srgbClr val="404040"/>
      </a:accent6>
      <a:hlink>
        <a:srgbClr val="3E8FF1"/>
      </a:hlink>
      <a:folHlink>
        <a:srgbClr val="939393"/>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ppt/theme/theme2.xml><?xml version="1.0" encoding="utf-8"?>
<a:theme xmlns:a="http://schemas.openxmlformats.org/drawingml/2006/main" name="BrushVTI">
  <a:themeElements>
    <a:clrScheme name="AnalogousFromDarkSeedLeftStep">
      <a:dk1>
        <a:srgbClr val="000000"/>
      </a:dk1>
      <a:lt1>
        <a:srgbClr val="FFFFFF"/>
      </a:lt1>
      <a:dk2>
        <a:srgbClr val="1C2B32"/>
      </a:dk2>
      <a:lt2>
        <a:srgbClr val="E2E8E2"/>
      </a:lt2>
      <a:accent1>
        <a:srgbClr val="D838D6"/>
      </a:accent1>
      <a:accent2>
        <a:srgbClr val="8526C6"/>
      </a:accent2>
      <a:accent3>
        <a:srgbClr val="5538D8"/>
      </a:accent3>
      <a:accent4>
        <a:srgbClr val="264CC6"/>
      </a:accent4>
      <a:accent5>
        <a:srgbClr val="38A1D8"/>
      </a:accent5>
      <a:accent6>
        <a:srgbClr val="23B6AC"/>
      </a:accent6>
      <a:hlink>
        <a:srgbClr val="3F7DBF"/>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88</TotalTime>
  <Words>1062</Words>
  <Application>Microsoft Office PowerPoint</Application>
  <PresentationFormat>Widescreen</PresentationFormat>
  <Paragraphs>31</Paragraphs>
  <Slides>20</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20</vt:i4>
      </vt:variant>
    </vt:vector>
  </HeadingPairs>
  <TitlesOfParts>
    <vt:vector size="26" baseType="lpstr">
      <vt:lpstr>Arial</vt:lpstr>
      <vt:lpstr>Avenir Next LT Pro</vt:lpstr>
      <vt:lpstr>Bell MT</vt:lpstr>
      <vt:lpstr>Century Gothic</vt:lpstr>
      <vt:lpstr>GlowVTI</vt:lpstr>
      <vt:lpstr>BrushVTI</vt:lpstr>
      <vt:lpstr>DATA PROGRAMMING FINAL PROJECT</vt:lpstr>
      <vt:lpstr>Team Members</vt:lpstr>
      <vt:lpstr>Description</vt:lpstr>
      <vt:lpstr>PowerPoint Presentation</vt:lpstr>
      <vt:lpstr>Front-End</vt:lpstr>
      <vt:lpstr>This screenshot displays raw JSON data fetched from an API, representing stock market information for a specific date range. Each entry includes details such as the stock's close, high, low, and open prices, as well as the trading volume and count for each day. The timestamp field indicates the specific date and time of each record. This type of data is typically used for further processing, analysis, or visualization in a web application or data analysis tool, providing a structured format for storing and retrieving stock market data.</vt:lpstr>
      <vt:lpstr>PowerPoint Presentation</vt:lpstr>
      <vt:lpstr>PowerPoint Presentation</vt:lpstr>
      <vt:lpstr>PowerPoint Presentation</vt:lpstr>
      <vt:lpstr>This graph displays the open and close prices of AAPL stock over time. The cyan line represents the open prices, and the purple line represents the close prices. The chart provides a visual representation of how the stock's price starts and ends each trading day, allowing for easy identification of trends and fluctuations in the stock's performance. The upward and downward movements in the graph highlight the volatility of the stock and its overall trend over the selected period. This type of visualization is useful for analyzing stock market behavior and making informed decisions.</vt:lpstr>
      <vt:lpstr>This graph displays the trading volume of AAPL stock over a selected period.  The x-axis represents the date, while the y-axis shows the volume of shares traded.  The graph highlights fluctuations in trading activity, with certain dates showing significantly  higher volumes compared to others, indicating periods of increased market activity or interest in the stock.  The data visualization helps to analyze the trading patterns and understand the trends in AAPL's market behavior. </vt:lpstr>
      <vt:lpstr>This graph compares the highest and lowest prices of AAPL stock within a given timeframe. The red bar represents the highest recorded price at $237.23, while the blue bar represents the lowest recorded price at $164.07. This visualization provides a clear contrast between the peak and trough in the stock's price, helping to identify the range of price fluctuations over the selected period.</vt:lpstr>
      <vt:lpstr>This graph compares the average opening price of AAPL stock over the recent 90 days. The bar shows that the average opening price during this period was $200.35. This visualization helps to identify the general trend of the stock's opening price over a significant time frame, offering insights into how the stock has performed recently at the start of trading days.</vt:lpstr>
      <vt:lpstr>This graph compares the opening and closing prices of AAPL stock over a series of consecutive trading days. The cyan bars represent the opening prices, and the purple bars represent the closing prices. The graph provides a visual comparison of how the stock's price changed within each day, showing whether the stock closed higher or lower than it opened. This type of chart is useful for analyzing daily price movements and identifying trends in the stock's performance over time.</vt:lpstr>
      <vt:lpstr>Back-End Code</vt:lpstr>
      <vt:lpstr>PowerPoint Presentation</vt:lpstr>
      <vt:lpstr>This screenshot shows a Python Flask application setup in Visual Studio Code. The code snippet includes the configuration for connecting to a MongoDB database using the MongoClient and the setup of a background scheduler using APScheduler. The scheduler is set to execute the fetch_and_update_data function every 24 hours, which is designed to retrieve new data from an API and update the MongoDB database. The terminal below shows the Flask application running in debug mode, with several HTTP GET requests being processed successfully. This setup is part of a web application that likely serves dynamic content based on the data stored in MongoDB. </vt:lpstr>
      <vt:lpstr>Running API Calls</vt:lpstr>
      <vt:lpstr>This screenshot shows the MongoDB Atlas interface for the database named "Datafian1." The database contains two collections: "AAPLStock" and "FinalProject." The "AAPLStock" collection has 253 documents, with a logical data size of 33.5KB and a storage size of 116KB. The "FinalProject" collection contains 100 documents, with a logical data size of 13.58KB and a storage size of 24KB. The interface also displays metadata such as the average document size and the index size for each collection. This dashboard provides an overview of the data storage and organization within the MongoDB database, managed through MongoDB Atlas.SE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Albin Reji</dc:creator>
  <cp:lastModifiedBy>bhuvan chalasani</cp:lastModifiedBy>
  <cp:revision>6</cp:revision>
  <dcterms:created xsi:type="dcterms:W3CDTF">2024-08-16T21:15:12Z</dcterms:created>
  <dcterms:modified xsi:type="dcterms:W3CDTF">2024-08-17T03:40:35Z</dcterms:modified>
</cp:coreProperties>
</file>

<file path=docProps/thumbnail.jpeg>
</file>